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65"/>
  </p:notesMasterIdLst>
  <p:sldIdLst>
    <p:sldId id="257" r:id="rId2"/>
    <p:sldId id="502" r:id="rId3"/>
    <p:sldId id="489" r:id="rId4"/>
    <p:sldId id="389" r:id="rId5"/>
    <p:sldId id="443" r:id="rId6"/>
    <p:sldId id="506" r:id="rId7"/>
    <p:sldId id="505" r:id="rId8"/>
    <p:sldId id="503" r:id="rId9"/>
    <p:sldId id="507" r:id="rId10"/>
    <p:sldId id="513" r:id="rId11"/>
    <p:sldId id="543" r:id="rId12"/>
    <p:sldId id="508" r:id="rId13"/>
    <p:sldId id="510" r:id="rId14"/>
    <p:sldId id="509" r:id="rId15"/>
    <p:sldId id="442" r:id="rId16"/>
    <p:sldId id="444" r:id="rId17"/>
    <p:sldId id="511" r:id="rId18"/>
    <p:sldId id="530" r:id="rId19"/>
    <p:sldId id="391" r:id="rId20"/>
    <p:sldId id="531" r:id="rId21"/>
    <p:sldId id="392" r:id="rId22"/>
    <p:sldId id="517" r:id="rId23"/>
    <p:sldId id="297" r:id="rId24"/>
    <p:sldId id="516" r:id="rId25"/>
    <p:sldId id="446" r:id="rId26"/>
    <p:sldId id="518" r:id="rId27"/>
    <p:sldId id="520" r:id="rId28"/>
    <p:sldId id="532" r:id="rId29"/>
    <p:sldId id="522" r:id="rId30"/>
    <p:sldId id="523" r:id="rId31"/>
    <p:sldId id="524" r:id="rId32"/>
    <p:sldId id="533" r:id="rId33"/>
    <p:sldId id="526" r:id="rId34"/>
    <p:sldId id="545" r:id="rId35"/>
    <p:sldId id="527" r:id="rId36"/>
    <p:sldId id="528" r:id="rId37"/>
    <p:sldId id="529" r:id="rId38"/>
    <p:sldId id="534" r:id="rId39"/>
    <p:sldId id="535" r:id="rId40"/>
    <p:sldId id="546" r:id="rId41"/>
    <p:sldId id="536" r:id="rId42"/>
    <p:sldId id="537" r:id="rId43"/>
    <p:sldId id="538" r:id="rId44"/>
    <p:sldId id="451" r:id="rId45"/>
    <p:sldId id="544" r:id="rId46"/>
    <p:sldId id="453" r:id="rId47"/>
    <p:sldId id="454" r:id="rId48"/>
    <p:sldId id="548" r:id="rId49"/>
    <p:sldId id="452" r:id="rId50"/>
    <p:sldId id="540" r:id="rId51"/>
    <p:sldId id="395" r:id="rId52"/>
    <p:sldId id="455" r:id="rId53"/>
    <p:sldId id="397" r:id="rId54"/>
    <p:sldId id="467" r:id="rId55"/>
    <p:sldId id="468" r:id="rId56"/>
    <p:sldId id="469" r:id="rId57"/>
    <p:sldId id="494" r:id="rId58"/>
    <p:sldId id="541" r:id="rId59"/>
    <p:sldId id="542" r:id="rId60"/>
    <p:sldId id="550" r:id="rId61"/>
    <p:sldId id="486" r:id="rId62"/>
    <p:sldId id="549" r:id="rId63"/>
    <p:sldId id="551" r:id="rId6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0066"/>
    <a:srgbClr val="00FF00"/>
    <a:srgbClr val="CC9900"/>
    <a:srgbClr val="CCFF66"/>
    <a:srgbClr val="CCFF99"/>
    <a:srgbClr val="66990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1" autoAdjust="0"/>
    <p:restoredTop sz="85281" autoAdjust="0"/>
  </p:normalViewPr>
  <p:slideViewPr>
    <p:cSldViewPr>
      <p:cViewPr>
        <p:scale>
          <a:sx n="75" d="100"/>
          <a:sy n="75" d="100"/>
        </p:scale>
        <p:origin x="-1776" y="-3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>
      <p:cViewPr varScale="1">
        <p:scale>
          <a:sx n="89" d="100"/>
          <a:sy n="89" d="100"/>
        </p:scale>
        <p:origin x="-384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zh-CN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zh-CN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zh-CN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D9EACFA-CBD8-4B0B-8075-AC81067064F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224471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FF28A1-E83D-4CDB-8392-6A79DABCC58D}" type="slidenum">
              <a:rPr lang="zh-CN" altLang="en-US"/>
              <a:pPr/>
              <a:t>1</a:t>
            </a:fld>
            <a:endParaRPr lang="en-US" altLang="zh-CN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EACFA-CBD8-4B0B-8075-AC81067064F2}" type="slidenum">
              <a:rPr lang="zh-CN" altLang="en-US" smtClean="0"/>
              <a:pPr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EACFA-CBD8-4B0B-8075-AC81067064F2}" type="slidenum">
              <a:rPr lang="zh-CN" altLang="en-US" smtClean="0"/>
              <a:pPr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EACFA-CBD8-4B0B-8075-AC81067064F2}" type="slidenum">
              <a:rPr lang="zh-CN" altLang="en-US" smtClean="0"/>
              <a:pPr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EACFA-CBD8-4B0B-8075-AC81067064F2}" type="slidenum">
              <a:rPr lang="zh-CN" altLang="en-US" smtClean="0"/>
              <a:pPr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EACFA-CBD8-4B0B-8075-AC81067064F2}" type="slidenum">
              <a:rPr lang="zh-CN" altLang="en-US" smtClean="0"/>
              <a:pPr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EACFA-CBD8-4B0B-8075-AC81067064F2}" type="slidenum">
              <a:rPr lang="zh-CN" altLang="en-US" smtClean="0"/>
              <a:pPr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EACFA-CBD8-4B0B-8075-AC81067064F2}" type="slidenum">
              <a:rPr lang="zh-CN" altLang="en-US" smtClean="0"/>
              <a:pPr/>
              <a:t>23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Thus,  wafers  from  the  </a:t>
            </a:r>
            <a:r>
              <a:rPr lang="en-US" altLang="zh-CN" dirty="0" err="1" smtClean="0"/>
              <a:t>ﬁrst</a:t>
            </a:r>
            <a:r>
              <a:rPr lang="en-US" altLang="zh-CN" dirty="0" smtClean="0"/>
              <a:t>  two  repositories  are  matched without any restriction, and the pair producing maximum yield is selected (best-pair match). Then the pair of wafers as</a:t>
            </a:r>
          </a:p>
          <a:p>
            <a:r>
              <a:rPr lang="en-US" altLang="zh-CN" dirty="0" smtClean="0"/>
              <a:t>a whole is matched with every wafer from the next repository to </a:t>
            </a:r>
            <a:r>
              <a:rPr lang="en-US" altLang="zh-CN" dirty="0" err="1" smtClean="0"/>
              <a:t>ﬁnd</a:t>
            </a:r>
            <a:r>
              <a:rPr lang="en-US" altLang="zh-CN" dirty="0" smtClean="0"/>
              <a:t> the best one (best-one match), and the same process iterates until the last repository. After one complete stack</a:t>
            </a:r>
          </a:p>
          <a:p>
            <a:r>
              <a:rPr lang="en-US" altLang="zh-CN" dirty="0" smtClean="0"/>
              <a:t>is formed, each repository is replenished immediately. This process is repeated until the production size is reached.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EACFA-CBD8-4B0B-8075-AC81067064F2}" type="slidenum">
              <a:rPr lang="zh-CN" altLang="en-US" smtClean="0"/>
              <a:pPr/>
              <a:t>25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Thus,  wafers  from  the  </a:t>
            </a:r>
            <a:r>
              <a:rPr lang="en-US" altLang="zh-CN" dirty="0" err="1" smtClean="0"/>
              <a:t>ﬁrst</a:t>
            </a:r>
            <a:r>
              <a:rPr lang="en-US" altLang="zh-CN" dirty="0" smtClean="0"/>
              <a:t>  two  repositories  are  matched without any restriction, and the pair producing maximum yield is selected (best-pair match). Then the pair of wafers as</a:t>
            </a:r>
          </a:p>
          <a:p>
            <a:r>
              <a:rPr lang="en-US" altLang="zh-CN" dirty="0" smtClean="0"/>
              <a:t>a whole is matched with every wafer from the next repository to </a:t>
            </a:r>
            <a:r>
              <a:rPr lang="en-US" altLang="zh-CN" dirty="0" err="1" smtClean="0"/>
              <a:t>ﬁnd</a:t>
            </a:r>
            <a:r>
              <a:rPr lang="en-US" altLang="zh-CN" dirty="0" smtClean="0"/>
              <a:t> the best one (best-one match), and the same process iterates until the last repository. After one complete stack</a:t>
            </a:r>
          </a:p>
          <a:p>
            <a:r>
              <a:rPr lang="en-US" altLang="zh-CN" dirty="0" smtClean="0"/>
              <a:t>is formed, each repository is replenished immediately. This process is repeated until the production size is reached.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EACFA-CBD8-4B0B-8075-AC81067064F2}" type="slidenum">
              <a:rPr lang="zh-CN" altLang="en-US" smtClean="0"/>
              <a:pPr/>
              <a:t>26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Thus,  wafers  from  the  </a:t>
            </a:r>
            <a:r>
              <a:rPr lang="en-US" altLang="zh-CN" dirty="0" err="1" smtClean="0"/>
              <a:t>ﬁrst</a:t>
            </a:r>
            <a:r>
              <a:rPr lang="en-US" altLang="zh-CN" dirty="0" smtClean="0"/>
              <a:t>  two  repositories  are  matched without any restriction, and the pair producing maximum yield is selected (best-pair match). Then the pair of wafers as</a:t>
            </a:r>
          </a:p>
          <a:p>
            <a:r>
              <a:rPr lang="en-US" altLang="zh-CN" dirty="0" smtClean="0"/>
              <a:t>a whole is matched with every wafer from the next repository to </a:t>
            </a:r>
            <a:r>
              <a:rPr lang="en-US" altLang="zh-CN" dirty="0" err="1" smtClean="0"/>
              <a:t>ﬁnd</a:t>
            </a:r>
            <a:r>
              <a:rPr lang="en-US" altLang="zh-CN" dirty="0" smtClean="0"/>
              <a:t> the best one (best-one match), and the same process iterates until the last repository. After one complete stack</a:t>
            </a:r>
          </a:p>
          <a:p>
            <a:r>
              <a:rPr lang="en-US" altLang="zh-CN" dirty="0" smtClean="0"/>
              <a:t>is formed, each repository is replenished immediately. This process is repeated until the production size is reached.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EACFA-CBD8-4B0B-8075-AC81067064F2}" type="slidenum">
              <a:rPr lang="zh-CN" altLang="en-US" smtClean="0"/>
              <a:pPr/>
              <a:t>27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EACFA-CBD8-4B0B-8075-AC81067064F2}" type="slidenum">
              <a:rPr lang="zh-CN" altLang="en-US" smtClean="0"/>
              <a:pPr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Thus,  wafers  from  the  </a:t>
            </a:r>
            <a:r>
              <a:rPr lang="en-US" altLang="zh-CN" dirty="0" err="1" smtClean="0"/>
              <a:t>ﬁrst</a:t>
            </a:r>
            <a:r>
              <a:rPr lang="en-US" altLang="zh-CN" dirty="0" smtClean="0"/>
              <a:t>  two  repositories  are  matched without any restriction, and the pair producing maximum yield is selected (best-pair match). Then the pair of wafers as</a:t>
            </a:r>
          </a:p>
          <a:p>
            <a:r>
              <a:rPr lang="en-US" altLang="zh-CN" dirty="0" smtClean="0"/>
              <a:t>a whole is matched with every wafer from the next repository to </a:t>
            </a:r>
            <a:r>
              <a:rPr lang="en-US" altLang="zh-CN" dirty="0" err="1" smtClean="0"/>
              <a:t>ﬁnd</a:t>
            </a:r>
            <a:r>
              <a:rPr lang="en-US" altLang="zh-CN" dirty="0" smtClean="0"/>
              <a:t> the best one (best-one match), and the same process iterates until the last repository. After one complete stack</a:t>
            </a:r>
          </a:p>
          <a:p>
            <a:r>
              <a:rPr lang="en-US" altLang="zh-CN" dirty="0" smtClean="0"/>
              <a:t>is formed, each repository is replenished immediately. This process is repeated until the production size is reached.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EACFA-CBD8-4B0B-8075-AC81067064F2}" type="slidenum">
              <a:rPr lang="zh-CN" altLang="en-US" smtClean="0"/>
              <a:pPr/>
              <a:t>31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EACFA-CBD8-4B0B-8075-AC81067064F2}" type="slidenum">
              <a:rPr lang="zh-CN" altLang="en-US" smtClean="0"/>
              <a:pPr/>
              <a:t>36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Thus,  wafers  from  the  </a:t>
            </a:r>
            <a:r>
              <a:rPr lang="en-US" altLang="zh-CN" dirty="0" err="1" smtClean="0"/>
              <a:t>ﬁrst</a:t>
            </a:r>
            <a:r>
              <a:rPr lang="en-US" altLang="zh-CN" dirty="0" smtClean="0"/>
              <a:t>  two  repositories  are  matched without any restriction, and the pair producing maximum yield is selected (best-pair match). Then the pair of wafers as</a:t>
            </a:r>
          </a:p>
          <a:p>
            <a:r>
              <a:rPr lang="en-US" altLang="zh-CN" dirty="0" smtClean="0"/>
              <a:t>a whole is matched with every wafer from the next repository to </a:t>
            </a:r>
            <a:r>
              <a:rPr lang="en-US" altLang="zh-CN" dirty="0" err="1" smtClean="0"/>
              <a:t>ﬁnd</a:t>
            </a:r>
            <a:r>
              <a:rPr lang="en-US" altLang="zh-CN" dirty="0" smtClean="0"/>
              <a:t> the best one (best-one match), and the same process iterates until the last repository. After one complete stack</a:t>
            </a:r>
          </a:p>
          <a:p>
            <a:r>
              <a:rPr lang="en-US" altLang="zh-CN" dirty="0" smtClean="0"/>
              <a:t>is formed, each repository is replenished immediately. This process is repeated until the production size is reached.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EACFA-CBD8-4B0B-8075-AC81067064F2}" type="slidenum">
              <a:rPr lang="zh-CN" altLang="en-US" smtClean="0"/>
              <a:pPr/>
              <a:t>41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Thus,  wafers  from  the  </a:t>
            </a:r>
            <a:r>
              <a:rPr lang="en-US" altLang="zh-CN" dirty="0" err="1" smtClean="0"/>
              <a:t>ﬁrst</a:t>
            </a:r>
            <a:r>
              <a:rPr lang="en-US" altLang="zh-CN" dirty="0" smtClean="0"/>
              <a:t>  two  repositories  are  matched without any restriction, and the pair producing maximum yield is selected (best-pair match). Then the pair of wafers as</a:t>
            </a:r>
          </a:p>
          <a:p>
            <a:r>
              <a:rPr lang="en-US" altLang="zh-CN" dirty="0" smtClean="0"/>
              <a:t>a whole is matched with every wafer from the next repository to </a:t>
            </a:r>
            <a:r>
              <a:rPr lang="en-US" altLang="zh-CN" dirty="0" err="1" smtClean="0"/>
              <a:t>ﬁnd</a:t>
            </a:r>
            <a:r>
              <a:rPr lang="en-US" altLang="zh-CN" dirty="0" smtClean="0"/>
              <a:t> the best one (best-one match), and the same process iterates until the last repository. After one complete stack</a:t>
            </a:r>
          </a:p>
          <a:p>
            <a:r>
              <a:rPr lang="en-US" altLang="zh-CN" dirty="0" smtClean="0"/>
              <a:t>is formed, each repository is replenished immediately. This process is repeated until the production size is reached.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EACFA-CBD8-4B0B-8075-AC81067064F2}" type="slidenum">
              <a:rPr lang="zh-CN" altLang="en-US" smtClean="0"/>
              <a:pPr/>
              <a:t>42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In Figure 7, initially all repositories are </a:t>
            </a:r>
            <a:r>
              <a:rPr lang="en-US" altLang="zh-CN" dirty="0" err="1" smtClean="0"/>
              <a:t>ﬁlled</a:t>
            </a:r>
            <a:r>
              <a:rPr lang="en-US" altLang="zh-CN" dirty="0" smtClean="0"/>
              <a:t> with </a:t>
            </a:r>
            <a:r>
              <a:rPr lang="en-US" altLang="zh-CN" dirty="0" err="1" smtClean="0"/>
              <a:t>subwafers</a:t>
            </a:r>
            <a:r>
              <a:rPr lang="en-US" altLang="zh-CN" dirty="0" smtClean="0"/>
              <a:t>. The best-pair match between the </a:t>
            </a:r>
            <a:r>
              <a:rPr lang="en-US" altLang="zh-CN" dirty="0" err="1" smtClean="0"/>
              <a:t>ﬁrst</a:t>
            </a:r>
            <a:r>
              <a:rPr lang="en-US" altLang="zh-CN" dirty="0" smtClean="0"/>
              <a:t> two repositories and the best-one match for  the  rest  of  the  repositories  are  conducted  afterwards. Consider for now that the matching is with respect to </a:t>
            </a:r>
            <a:r>
              <a:rPr lang="en-US" altLang="zh-CN" dirty="0" err="1" smtClean="0"/>
              <a:t>subwafers</a:t>
            </a:r>
            <a:r>
              <a:rPr lang="en-US" altLang="zh-CN" dirty="0" smtClean="0"/>
              <a:t> instead of wafers. For each repository </a:t>
            </a:r>
            <a:r>
              <a:rPr lang="en-US" altLang="zh-CN" dirty="0" err="1" smtClean="0"/>
              <a:t>replenishment,there</a:t>
            </a:r>
            <a:r>
              <a:rPr lang="en-US" altLang="zh-CN" dirty="0" smtClean="0"/>
              <a:t> is a back-up wafer which is cut and rotated. As one</a:t>
            </a:r>
          </a:p>
          <a:p>
            <a:r>
              <a:rPr lang="en-US" altLang="zh-CN" dirty="0" err="1" smtClean="0"/>
              <a:t>subwafer</a:t>
            </a:r>
            <a:r>
              <a:rPr lang="en-US" altLang="zh-CN" dirty="0" smtClean="0"/>
              <a:t>  leaves  a  repository,  a  new  </a:t>
            </a:r>
            <a:r>
              <a:rPr lang="en-US" altLang="zh-CN" dirty="0" err="1" smtClean="0"/>
              <a:t>subwafer</a:t>
            </a:r>
            <a:r>
              <a:rPr lang="en-US" altLang="zh-CN" dirty="0" smtClean="0"/>
              <a:t>  from  the back-up  wafer  will  replenish  the  repository,  immediately. Once the back-up wafer is used, a new back-up wafer will replace it.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EACFA-CBD8-4B0B-8075-AC81067064F2}" type="slidenum">
              <a:rPr lang="zh-CN" altLang="en-US" smtClean="0"/>
              <a:pPr/>
              <a:t>51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EACFA-CBD8-4B0B-8075-AC81067064F2}" type="slidenum">
              <a:rPr lang="zh-CN" altLang="en-US" smtClean="0"/>
              <a:pPr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EACFA-CBD8-4B0B-8075-AC81067064F2}" type="slidenum">
              <a:rPr lang="zh-CN" altLang="en-US" smtClean="0"/>
              <a:pPr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Heterogeneous</a:t>
            </a:r>
            <a:r>
              <a:rPr lang="en-US" baseline="0" dirty="0" smtClean="0"/>
              <a:t> integration means each layer can be manufactured with different technology and optimized for speed or area. This affects the yield, performance and lithography cost positively.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EACFA-CBD8-4B0B-8075-AC81067064F2}" type="slidenum">
              <a:rPr lang="zh-CN" altLang="en-US" smtClean="0"/>
              <a:pPr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EACFA-CBD8-4B0B-8075-AC81067064F2}" type="slidenum">
              <a:rPr lang="zh-CN" altLang="en-US" smtClean="0"/>
              <a:pPr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Heterogeneous</a:t>
            </a:r>
            <a:r>
              <a:rPr lang="en-US" baseline="0" dirty="0" smtClean="0"/>
              <a:t> integration means each layer can be manufactured with different technology and optimized for speed or area. This affects the yield, performance and lithography cost positively.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EACFA-CBD8-4B0B-8075-AC81067064F2}" type="slidenum">
              <a:rPr lang="zh-CN" altLang="en-US" smtClean="0"/>
              <a:pPr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EACFA-CBD8-4B0B-8075-AC81067064F2}" type="slidenum">
              <a:rPr lang="zh-CN" altLang="en-US" smtClean="0"/>
              <a:pPr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EACFA-CBD8-4B0B-8075-AC81067064F2}" type="slidenum">
              <a:rPr lang="zh-CN" altLang="en-US" smtClean="0"/>
              <a:pPr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Mar. 27, 2013</a:t>
            </a: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Chidambaram's MS Defense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B6A9E-CD9F-4ECF-A5EB-7DC73D072DEF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Mar. 27, 2013</a:t>
            </a: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Chidambaram's MS Defense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82E473-CE54-4BCE-B976-872E704AE4CC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Mar. 27, 2013</a:t>
            </a: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Chidambaram's MS Defense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E5947E-5824-4F1E-8E9D-9FC4D7B1C755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Mar. 27, 2013</a:t>
            </a: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Chidambaram's MS Defense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1770A-57CF-427A-95F2-D61A9167B5D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altLang="zh-CN" noProof="0" smtClean="0"/>
              <a:t>Click icon to add table</a:t>
            </a:r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Mar. 27, 2013</a:t>
            </a: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Chidambaram's MS Defense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FD580-669B-45D1-B30D-723871EEC913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Mar. 27, 2013</a:t>
            </a: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Chidambaram's MS Defense</a:t>
            </a: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204F3-68CD-4569-BD18-2A7A398D93F2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Mar. 27, 2013</a:t>
            </a: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Chidambaram's MS Defense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1A76E-1673-413A-AC3A-E13CA640466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Mar. 27, 2013</a:t>
            </a: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Chidambaram's MS Defense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7B7C76-4847-48C6-9A68-36A5FF3AB2D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Mar. 27, 2013</a:t>
            </a: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Chidambaram's MS Defense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48302-7D96-441D-9F7B-17CD2CC3069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Mar. 27, 2013</a:t>
            </a: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Chidambaram's MS Defense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BA36F-D6A1-41DE-921A-B375E3936B1A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Mar. 27, 2013</a:t>
            </a: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Chidambaram's MS Defense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3D03D-3307-40D4-8CE2-E52A0669F069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Mar. 27, 2013</a:t>
            </a: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Chidambaram's MS Defense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3803F9-F524-4B87-84CC-BEF60091A4A5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Mar. 27, 2013</a:t>
            </a: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Chidambaram's MS Defense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3D968-08B5-4B67-8A49-B26F0E0973B9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Mar. 27, 2013</a:t>
            </a: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Chidambaram's MS Defense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DED99E-8B95-472D-9517-CF356376B37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76" tIns="45588" rIns="91176" bIns="455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76" tIns="45588" rIns="91176" bIns="45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176" tIns="45588" rIns="91176" bIns="45588" numCol="1" anchor="ctr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 smtClean="0"/>
              <a:t>Mar. 27, 2013</a:t>
            </a:r>
            <a:endParaRPr lang="en-US" altLang="zh-CN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176" tIns="45588" rIns="91176" bIns="45588" numCol="1" anchor="ctr" anchorCtr="0" compatLnSpc="1">
            <a:prstTxWarp prst="textNoShape">
              <a:avLst/>
            </a:prstTxWarp>
          </a:bodyPr>
          <a:lstStyle>
            <a:lvl1pPr algn="ctr">
              <a:defRPr sz="13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 smtClean="0"/>
              <a:t>Chidambaram's MS Defense</a:t>
            </a:r>
            <a:endParaRPr lang="en-US" altLang="zh-CN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176" tIns="45588" rIns="91176" bIns="45588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  <a:ea typeface="宋体" pitchFamily="2" charset="-122"/>
              </a:defRPr>
            </a:lvl1pPr>
          </a:lstStyle>
          <a:p>
            <a:fld id="{7A7C2A83-C358-4218-BC0A-D553E99C869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</p:sldLayoutIdLst>
  <p:hf hdr="0"/>
  <p:txStyles>
    <p:titleStyle>
      <a:lvl1pPr algn="ctr" defTabSz="992188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2188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2pPr>
      <a:lvl3pPr algn="ctr" defTabSz="992188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3pPr>
      <a:lvl4pPr algn="ctr" defTabSz="992188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4pPr>
      <a:lvl5pPr algn="ctr" defTabSz="992188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5pPr>
      <a:lvl6pPr marL="457200" algn="ctr" defTabSz="992188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6pPr>
      <a:lvl7pPr marL="914400" algn="ctr" defTabSz="992188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7pPr>
      <a:lvl8pPr marL="1371600" algn="ctr" defTabSz="992188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8pPr>
      <a:lvl9pPr marL="1828800" algn="ctr" defTabSz="992188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9pPr>
    </p:titleStyle>
    <p:bodyStyle>
      <a:lvl1pPr marL="339725" indent="-339725" algn="l" defTabSz="992188" rtl="0" eaLnBrk="1" fontAlgn="base" hangingPunct="1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33425" indent="-282575" algn="l" defTabSz="992188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8713" indent="-225425" algn="l" defTabSz="992188" rtl="0" eaLnBrk="1" fontAlgn="base" hangingPunct="1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79563" indent="-225425" algn="l" defTabSz="992188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2000" indent="-227013" algn="l" defTabSz="992188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489200" indent="-227013" algn="l" defTabSz="992188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46400" indent="-227013" algn="l" defTabSz="992188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03600" indent="-227013" algn="l" defTabSz="992188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60800" indent="-227013" algn="l" defTabSz="992188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file:///C:\Users\Bei%20Zhang\Desktop\General%20exam\figs\W2W_illustration.vsd\Drawing\~&#39029;-1\Sheet.2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png"/><Relationship Id="rId4" Type="http://schemas.openxmlformats.org/officeDocument/2006/relationships/oleObject" Target="file:///C:\Users\Bei%20Zhang\Desktop\General%20exam\figs\W2W_illustration.vsd\Drawing\~&#39029;-1\Sheet.28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7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8.png"/><Relationship Id="rId4" Type="http://schemas.openxmlformats.org/officeDocument/2006/relationships/oleObject" Target="../embeddings/oleObject20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21.bin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23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10" Type="http://schemas.openxmlformats.org/officeDocument/2006/relationships/image" Target="../media/image51.emf"/><Relationship Id="rId4" Type="http://schemas.openxmlformats.org/officeDocument/2006/relationships/image" Target="../media/image45.emf"/><Relationship Id="rId9" Type="http://schemas.openxmlformats.org/officeDocument/2006/relationships/image" Target="../media/image50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53.emf"/><Relationship Id="rId7" Type="http://schemas.openxmlformats.org/officeDocument/2006/relationships/image" Target="../media/image57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10" Type="http://schemas.openxmlformats.org/officeDocument/2006/relationships/image" Target="../media/image60.emf"/><Relationship Id="rId4" Type="http://schemas.openxmlformats.org/officeDocument/2006/relationships/image" Target="../media/image54.emf"/><Relationship Id="rId9" Type="http://schemas.openxmlformats.org/officeDocument/2006/relationships/image" Target="../media/image59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" y="152400"/>
            <a:ext cx="8797925" cy="350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165" tIns="45583" rIns="91165" bIns="45583">
            <a:spAutoFit/>
          </a:bodyPr>
          <a:lstStyle/>
          <a:p>
            <a:pPr algn="ctr" defTabSz="992188"/>
            <a:endParaRPr lang="en-US" altLang="zh-CN" b="1" i="1" dirty="0">
              <a:solidFill>
                <a:srgbClr val="66FF66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pitchFamily="2" charset="-122"/>
            </a:endParaRPr>
          </a:p>
          <a:p>
            <a:pPr algn="ctr" defTabSz="992188"/>
            <a:r>
              <a:rPr lang="en-US" altLang="zh-CN" sz="4000" dirty="0" smtClean="0"/>
              <a:t>Pre-bond TSV Test Optimization</a:t>
            </a:r>
            <a:br>
              <a:rPr lang="en-US" altLang="zh-CN" sz="4000" dirty="0" smtClean="0"/>
            </a:br>
            <a:r>
              <a:rPr lang="en-US" altLang="zh-CN" sz="4000" dirty="0" smtClean="0"/>
              <a:t>and Stacking Yield Improvement </a:t>
            </a:r>
          </a:p>
          <a:p>
            <a:pPr algn="ctr" defTabSz="992188"/>
            <a:r>
              <a:rPr lang="en-US" altLang="zh-CN" sz="4000" dirty="0" smtClean="0"/>
              <a:t>of 3D ICs</a:t>
            </a:r>
            <a:endParaRPr lang="en-US" altLang="zh-CN" sz="4000" b="1" dirty="0" smtClean="0">
              <a:solidFill>
                <a:srgbClr val="FFFF00"/>
              </a:solidFill>
              <a:ea typeface="宋体" pitchFamily="2" charset="-122"/>
            </a:endParaRPr>
          </a:p>
          <a:p>
            <a:pPr algn="ctr" defTabSz="992188"/>
            <a:r>
              <a:rPr lang="en-US" altLang="zh-CN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/>
            </a:r>
            <a:br>
              <a:rPr lang="en-US" altLang="zh-CN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</a:br>
            <a:r>
              <a:rPr lang="en-US" altLang="zh-CN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Bei</a:t>
            </a:r>
            <a:r>
              <a:rPr lang="en-US" altLang="zh-C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Zhang</a:t>
            </a:r>
          </a:p>
          <a:p>
            <a:pPr algn="ctr" defTabSz="992188"/>
            <a:r>
              <a:rPr lang="en-US" altLang="zh-C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Final Exam</a:t>
            </a:r>
            <a:endParaRPr lang="en-US" altLang="zh-CN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pitchFamily="2" charset="-122"/>
            </a:endParaRPr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533400" y="5699125"/>
            <a:ext cx="8096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5" tIns="45583" rIns="91165" bIns="45583">
            <a:spAutoFit/>
          </a:bodyPr>
          <a:lstStyle/>
          <a:p>
            <a:pPr algn="ctr" defTabSz="992188"/>
            <a:r>
              <a:rPr lang="en-US" altLang="zh-CN" sz="2000" dirty="0">
                <a:solidFill>
                  <a:schemeClr val="tx2"/>
                </a:solidFill>
                <a:ea typeface="宋体" pitchFamily="2" charset="-122"/>
              </a:rPr>
              <a:t>Department of Electrical and Computer Engineering</a:t>
            </a:r>
          </a:p>
          <a:p>
            <a:pPr algn="ctr" defTabSz="992188"/>
            <a:r>
              <a:rPr lang="en-US" altLang="zh-CN" sz="2000" dirty="0">
                <a:solidFill>
                  <a:schemeClr val="tx2"/>
                </a:solidFill>
                <a:ea typeface="宋体" pitchFamily="2" charset="-122"/>
              </a:rPr>
              <a:t>Auburn University, AL </a:t>
            </a:r>
            <a:r>
              <a:rPr lang="en-US" altLang="zh-CN" sz="2000" dirty="0" smtClean="0">
                <a:solidFill>
                  <a:schemeClr val="tx2"/>
                </a:solidFill>
                <a:ea typeface="宋体" pitchFamily="2" charset="-122"/>
              </a:rPr>
              <a:t>36849 </a:t>
            </a:r>
            <a:r>
              <a:rPr lang="en-US" altLang="zh-CN" sz="2000" dirty="0">
                <a:solidFill>
                  <a:schemeClr val="tx2"/>
                </a:solidFill>
                <a:ea typeface="宋体" pitchFamily="2" charset="-122"/>
              </a:rPr>
              <a:t>USA</a:t>
            </a:r>
          </a:p>
        </p:txBody>
      </p:sp>
      <p:sp>
        <p:nvSpPr>
          <p:cNvPr id="6152" name="Rectangle 6"/>
          <p:cNvSpPr>
            <a:spLocks noChangeArrowheads="1"/>
          </p:cNvSpPr>
          <p:nvPr/>
        </p:nvSpPr>
        <p:spPr bwMode="auto">
          <a:xfrm>
            <a:off x="1219200" y="3810000"/>
            <a:ext cx="6858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9725" indent="-339725" defTabSz="992188">
              <a:spcBef>
                <a:spcPct val="20000"/>
              </a:spcBef>
            </a:pPr>
            <a:r>
              <a:rPr lang="en-US" altLang="zh-CN" sz="2200" i="1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</a:rPr>
              <a:t>Thesis </a:t>
            </a:r>
            <a:r>
              <a:rPr lang="en-US" altLang="zh-CN" sz="2200" i="1" dirty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</a:rPr>
              <a:t>Advisor:</a:t>
            </a:r>
            <a:r>
              <a:rPr lang="en-US" altLang="zh-CN" sz="2200" dirty="0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</a:rPr>
              <a:t>     </a:t>
            </a:r>
            <a:r>
              <a:rPr lang="en-US" altLang="zh-CN" sz="2200" dirty="0" smtClean="0">
                <a:solidFill>
                  <a:srgbClr val="FFFFFF"/>
                </a:solidFill>
                <a:latin typeface="Times New Roman" pitchFamily="18" charset="0"/>
                <a:ea typeface="宋体" pitchFamily="2" charset="-122"/>
              </a:rPr>
              <a:t>Dr</a:t>
            </a:r>
            <a:r>
              <a:rPr lang="en-US" altLang="zh-CN" sz="2200" dirty="0">
                <a:solidFill>
                  <a:srgbClr val="FFFFFF"/>
                </a:solidFill>
                <a:latin typeface="Times New Roman" pitchFamily="18" charset="0"/>
                <a:ea typeface="宋体" pitchFamily="2" charset="-122"/>
              </a:rPr>
              <a:t>. </a:t>
            </a:r>
            <a:r>
              <a:rPr lang="en-US" altLang="zh-CN" sz="2200" dirty="0" err="1">
                <a:solidFill>
                  <a:srgbClr val="FFFFFF"/>
                </a:solidFill>
                <a:latin typeface="Times New Roman" pitchFamily="18" charset="0"/>
                <a:ea typeface="宋体" pitchFamily="2" charset="-122"/>
              </a:rPr>
              <a:t>Vishwani</a:t>
            </a:r>
            <a:r>
              <a:rPr lang="en-US" altLang="zh-CN" sz="2200" dirty="0">
                <a:solidFill>
                  <a:srgbClr val="FFFFFF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200" dirty="0" err="1" smtClean="0">
                <a:solidFill>
                  <a:srgbClr val="FFFFFF"/>
                </a:solidFill>
                <a:latin typeface="Times New Roman" pitchFamily="18" charset="0"/>
                <a:ea typeface="宋体" pitchFamily="2" charset="-122"/>
              </a:rPr>
              <a:t>Agrawal</a:t>
            </a:r>
            <a:endParaRPr lang="en-US" altLang="zh-CN" sz="2200" dirty="0">
              <a:solidFill>
                <a:srgbClr val="FFFFFF"/>
              </a:solidFill>
              <a:latin typeface="Times New Roman" pitchFamily="18" charset="0"/>
              <a:ea typeface="宋体" pitchFamily="2" charset="-122"/>
            </a:endParaRPr>
          </a:p>
          <a:p>
            <a:r>
              <a:rPr lang="en-US" altLang="zh-CN" sz="2200" i="1" dirty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</a:rPr>
              <a:t>Thesis Committee</a:t>
            </a:r>
            <a:r>
              <a:rPr lang="en-US" altLang="zh-CN" sz="2200" i="1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</a:rPr>
              <a:t>: </a:t>
            </a:r>
            <a:r>
              <a:rPr lang="en-US" altLang="zh-CN" sz="2200" dirty="0">
                <a:solidFill>
                  <a:srgbClr val="FFFFFF"/>
                </a:solidFill>
                <a:latin typeface="Times New Roman" pitchFamily="18" charset="0"/>
                <a:ea typeface="宋体" pitchFamily="2" charset="-122"/>
              </a:rPr>
              <a:t>Dr. Victor </a:t>
            </a:r>
            <a:r>
              <a:rPr lang="en-US" altLang="zh-CN" sz="2200" dirty="0" smtClean="0">
                <a:solidFill>
                  <a:srgbClr val="FFFFFF"/>
                </a:solidFill>
                <a:latin typeface="Times New Roman" pitchFamily="18" charset="0"/>
                <a:ea typeface="宋体" pitchFamily="2" charset="-122"/>
              </a:rPr>
              <a:t>Nelson</a:t>
            </a:r>
          </a:p>
          <a:p>
            <a:r>
              <a:rPr lang="en-US" altLang="zh-CN" sz="2200" dirty="0">
                <a:solidFill>
                  <a:srgbClr val="FFFFFF"/>
                </a:solidFill>
                <a:latin typeface="Times New Roman" pitchFamily="18" charset="0"/>
                <a:ea typeface="宋体" pitchFamily="2" charset="-122"/>
              </a:rPr>
              <a:t>	</a:t>
            </a:r>
            <a:r>
              <a:rPr lang="en-US" altLang="zh-CN" sz="2200" dirty="0" smtClean="0">
                <a:solidFill>
                  <a:srgbClr val="FFFFFF"/>
                </a:solidFill>
                <a:latin typeface="Times New Roman" pitchFamily="18" charset="0"/>
                <a:ea typeface="宋体" pitchFamily="2" charset="-122"/>
              </a:rPr>
              <a:t>	     Dr. </a:t>
            </a:r>
            <a:r>
              <a:rPr lang="en-US" altLang="zh-CN" sz="2200" dirty="0" err="1" smtClean="0">
                <a:solidFill>
                  <a:srgbClr val="FFFFFF"/>
                </a:solidFill>
                <a:latin typeface="Times New Roman" pitchFamily="18" charset="0"/>
                <a:ea typeface="宋体" pitchFamily="2" charset="-122"/>
              </a:rPr>
              <a:t>Adit</a:t>
            </a:r>
            <a:r>
              <a:rPr lang="en-US" altLang="zh-CN" sz="2200" dirty="0" smtClean="0">
                <a:solidFill>
                  <a:srgbClr val="FFFFFF"/>
                </a:solidFill>
                <a:latin typeface="Times New Roman" pitchFamily="18" charset="0"/>
                <a:ea typeface="宋体" pitchFamily="2" charset="-122"/>
              </a:rPr>
              <a:t> Singh</a:t>
            </a:r>
          </a:p>
          <a:p>
            <a:r>
              <a:rPr lang="en-US" altLang="zh-CN" sz="2200" i="1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</a:rPr>
              <a:t>External reader:     </a:t>
            </a:r>
            <a:r>
              <a:rPr lang="en-US" altLang="zh-CN" sz="2200" dirty="0" smtClean="0">
                <a:solidFill>
                  <a:srgbClr val="FFFFFF"/>
                </a:solidFill>
                <a:latin typeface="Times New Roman" pitchFamily="18" charset="0"/>
                <a:ea typeface="宋体" pitchFamily="2" charset="-122"/>
              </a:rPr>
              <a:t>Dr. Xiao Qin</a:t>
            </a:r>
          </a:p>
          <a:p>
            <a:pPr marL="339725" indent="-339725" algn="ctr" defTabSz="992188">
              <a:spcBef>
                <a:spcPct val="20000"/>
              </a:spcBef>
              <a:buFontTx/>
              <a:buChar char="•"/>
            </a:pPr>
            <a:endParaRPr lang="en-US" altLang="zh-CN" sz="2200" dirty="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03F9-F524-4B87-84CC-BEF60091A4A5}" type="slidenum">
              <a:rPr lang="zh-CN" altLang="en-US" smtClean="0"/>
              <a:pPr/>
              <a:t>10</a:t>
            </a:fld>
            <a:endParaRPr lang="en-US" altLang="zh-CN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A novel TSV probing</a:t>
            </a:r>
            <a:r>
              <a:rPr kumimoji="0" lang="en-US" altLang="zh-CN" sz="34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 method</a:t>
            </a:r>
            <a:endParaRPr kumimoji="0" lang="en-US" altLang="zh-CN" sz="3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宋体" pitchFamily="2" charset="-122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838200"/>
            <a:ext cx="8686800" cy="2781300"/>
          </a:xfrm>
          <a:prstGeom prst="rect">
            <a:avLst/>
          </a:prstGeom>
        </p:spPr>
        <p:txBody>
          <a:bodyPr/>
          <a:lstStyle/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ko-KR" sz="3100" kern="0" dirty="0" smtClean="0">
                <a:solidFill>
                  <a:schemeClr val="tx2"/>
                </a:solidFill>
                <a:latin typeface="+mn-lt"/>
                <a:ea typeface="굴림" charset="-127"/>
              </a:rPr>
              <a:t>Probe card configuration 1</a:t>
            </a:r>
            <a:endParaRPr kumimoji="0" lang="en-US" altLang="ko-KR" sz="31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굴림" charset="-127"/>
              <a:cs typeface="+mn-cs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</a:rPr>
              <a:t>                 </a:t>
            </a:r>
            <a:endParaRPr kumimoji="0" lang="en-US" altLang="ko-KR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ko-KR" sz="2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ko-KR" sz="3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charset="-127"/>
              <a:cs typeface="+mn-cs"/>
            </a:endParaRP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ko-KR" altLang="en-US" sz="3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charset="-127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1981200"/>
            <a:ext cx="8534400" cy="4572000"/>
          </a:xfrm>
          <a:prstGeom prst="rect">
            <a:avLst/>
          </a:prstGeom>
        </p:spPr>
        <p:txBody>
          <a:bodyPr/>
          <a:lstStyle/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    </a:t>
            </a:r>
            <a:r>
              <a:rPr lang="en-US" altLang="zh-CN" sz="2400" kern="0" dirty="0" smtClean="0">
                <a:latin typeface="+mn-lt"/>
                <a:ea typeface="宋体" pitchFamily="2" charset="-122"/>
              </a:rPr>
              <a:t>     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679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29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58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517650"/>
            <a:ext cx="6515100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矩形 17"/>
          <p:cNvSpPr/>
          <p:nvPr/>
        </p:nvSpPr>
        <p:spPr>
          <a:xfrm>
            <a:off x="762000" y="6096000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Noia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and K. </a:t>
            </a:r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Chakrabarty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, Design-for-Test and Test Optimization Techniques for TSV-based 3D Stacked ICs. Springer, </a:t>
            </a:r>
          </a:p>
          <a:p>
            <a:pPr marL="514350" indent="-514350"/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2014.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03F9-F524-4B87-84CC-BEF60091A4A5}" type="slidenum">
              <a:rPr lang="zh-CN" altLang="en-US" smtClean="0"/>
              <a:pPr/>
              <a:t>11</a:t>
            </a:fld>
            <a:endParaRPr lang="en-US" altLang="zh-CN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A novel TSV probing</a:t>
            </a:r>
            <a:r>
              <a:rPr kumimoji="0" lang="en-US" altLang="zh-CN" sz="34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 method</a:t>
            </a:r>
            <a:endParaRPr kumimoji="0" lang="en-US" altLang="zh-CN" sz="3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宋体" pitchFamily="2" charset="-122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838200"/>
            <a:ext cx="8686800" cy="2781300"/>
          </a:xfrm>
          <a:prstGeom prst="rect">
            <a:avLst/>
          </a:prstGeom>
        </p:spPr>
        <p:txBody>
          <a:bodyPr/>
          <a:lstStyle/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ko-KR" sz="3100" kern="0" dirty="0" smtClean="0">
                <a:solidFill>
                  <a:schemeClr val="tx2"/>
                </a:solidFill>
                <a:latin typeface="+mn-lt"/>
                <a:ea typeface="굴림" charset="-127"/>
              </a:rPr>
              <a:t>Probe card configuration 2</a:t>
            </a:r>
            <a:endParaRPr kumimoji="0" lang="en-US" altLang="ko-KR" sz="31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굴림" charset="-127"/>
              <a:cs typeface="+mn-cs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</a:rPr>
              <a:t>                 </a:t>
            </a:r>
            <a:endParaRPr kumimoji="0" lang="en-US" altLang="ko-KR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ko-KR" sz="2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ko-KR" sz="3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charset="-127"/>
              <a:cs typeface="+mn-cs"/>
            </a:endParaRP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ko-KR" altLang="en-US" sz="3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charset="-127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1981200"/>
            <a:ext cx="8534400" cy="4572000"/>
          </a:xfrm>
          <a:prstGeom prst="rect">
            <a:avLst/>
          </a:prstGeom>
        </p:spPr>
        <p:txBody>
          <a:bodyPr/>
          <a:lstStyle/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    </a:t>
            </a:r>
            <a:r>
              <a:rPr lang="en-US" altLang="zh-CN" sz="2400" kern="0" dirty="0" smtClean="0">
                <a:latin typeface="+mn-lt"/>
                <a:ea typeface="宋体" pitchFamily="2" charset="-122"/>
              </a:rPr>
              <a:t>     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679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29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300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0" y="1371600"/>
            <a:ext cx="654050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/>
          <p:nvPr/>
        </p:nvSpPr>
        <p:spPr>
          <a:xfrm>
            <a:off x="762000" y="6167735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Noia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and K. </a:t>
            </a:r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Chakrabarty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, Design-for-Test and Test Optimization Techniques for TSV-based 3D Stacked ICs. Springer, </a:t>
            </a:r>
          </a:p>
          <a:p>
            <a:pPr marL="514350" indent="-514350"/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2014.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03F9-F524-4B87-84CC-BEF60091A4A5}" type="slidenum">
              <a:rPr lang="zh-CN" altLang="en-US" smtClean="0"/>
              <a:pPr/>
              <a:t>12</a:t>
            </a:fld>
            <a:endParaRPr lang="en-US" altLang="zh-CN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A novel TSV probing</a:t>
            </a:r>
            <a:r>
              <a:rPr kumimoji="0" lang="en-US" altLang="zh-CN" sz="34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 method</a:t>
            </a:r>
            <a:endParaRPr kumimoji="0" lang="en-US" altLang="zh-CN" sz="3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宋体" pitchFamily="2" charset="-122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838200"/>
            <a:ext cx="8686800" cy="2781300"/>
          </a:xfrm>
          <a:prstGeom prst="rect">
            <a:avLst/>
          </a:prstGeom>
        </p:spPr>
        <p:txBody>
          <a:bodyPr/>
          <a:lstStyle/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ko-KR" sz="3100" kern="0" dirty="0" smtClean="0">
                <a:solidFill>
                  <a:schemeClr val="tx2"/>
                </a:solidFill>
                <a:latin typeface="+mn-lt"/>
                <a:ea typeface="굴림" charset="-127"/>
              </a:rPr>
              <a:t>Circuit model of pre-bond TSV probing</a:t>
            </a: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</a:rPr>
              <a:t>                 </a:t>
            </a:r>
            <a:endParaRPr kumimoji="0" lang="en-US" altLang="ko-KR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ko-KR" sz="2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ko-KR" sz="3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charset="-127"/>
              <a:cs typeface="+mn-cs"/>
            </a:endParaRP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ko-KR" altLang="en-US" sz="3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charset="-127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1981200"/>
            <a:ext cx="8534400" cy="4572000"/>
          </a:xfrm>
          <a:prstGeom prst="rect">
            <a:avLst/>
          </a:prstGeom>
        </p:spPr>
        <p:txBody>
          <a:bodyPr/>
          <a:lstStyle/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    </a:t>
            </a:r>
            <a:r>
              <a:rPr lang="en-US" altLang="zh-CN" sz="2400" kern="0" dirty="0" smtClean="0">
                <a:latin typeface="+mn-lt"/>
                <a:ea typeface="宋体" pitchFamily="2" charset="-122"/>
              </a:rPr>
              <a:t>     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679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29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57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2375" y="1568450"/>
            <a:ext cx="669925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defTabSz="992188"/>
            <a:r>
              <a:rPr lang="en-US" altLang="zh-CN" sz="1400" dirty="0" smtClean="0"/>
              <a:t>Sep 30, 2014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defTabSz="992188">
              <a:defRPr/>
            </a:pPr>
            <a:r>
              <a:rPr lang="en-US" altLang="zh-CN" dirty="0" err="1" smtClean="0">
                <a:latin typeface="+mn-lt"/>
              </a:rPr>
              <a:t>Bei’s</a:t>
            </a:r>
            <a:r>
              <a:rPr lang="en-US" altLang="zh-CN" dirty="0" smtClean="0">
                <a:latin typeface="+mn-lt"/>
              </a:rPr>
              <a:t> final exam</a:t>
            </a:r>
            <a:endParaRPr lang="en-US" altLang="zh-CN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9645718"/>
              </p:ext>
            </p:extLst>
          </p:nvPr>
        </p:nvGraphicFramePr>
        <p:xfrm>
          <a:off x="381000" y="898641"/>
          <a:ext cx="4114800" cy="22255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3775"/>
                <a:gridCol w="2071025"/>
              </a:tblGrid>
              <a:tr h="66514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Number of TSVs</a:t>
                      </a:r>
                      <a:r>
                        <a:rPr lang="en-US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tested in parallel (</a:t>
                      </a:r>
                      <a:r>
                        <a:rPr lang="en-US" sz="16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en-US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753" marR="99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Capacitor charging</a:t>
                      </a:r>
                      <a:r>
                        <a:rPr lang="en-US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time</a:t>
                      </a:r>
                    </a:p>
                    <a:p>
                      <a:pPr algn="ctr"/>
                      <a:r>
                        <a:rPr lang="en-US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) (10</a:t>
                      </a:r>
                      <a:r>
                        <a:rPr lang="en-US" sz="1600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-7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s)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753" marR="99753"/>
                </a:tc>
              </a:tr>
              <a:tr h="3557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9753" marR="99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8.0</a:t>
                      </a:r>
                    </a:p>
                  </a:txBody>
                  <a:tcPr marL="99753" marR="99753"/>
                </a:tc>
              </a:tr>
              <a:tr h="3557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753" marR="99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5.3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753" marR="99753"/>
                </a:tc>
              </a:tr>
              <a:tr h="3557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753" marR="99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753" marR="99753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753" marR="99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3.8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753" marR="99753"/>
                </a:tc>
              </a:tr>
            </a:tbl>
          </a:graphicData>
        </a:graphic>
      </p:graphicFrame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Test time of parallel TSV test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200400"/>
            <a:ext cx="4568825" cy="31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419600" y="914400"/>
            <a:ext cx="4343400" cy="4572000"/>
          </a:xfrm>
          <a:prstGeom prst="rect">
            <a:avLst/>
          </a:prstGeom>
        </p:spPr>
        <p:txBody>
          <a:bodyPr/>
          <a:lstStyle/>
          <a:p>
            <a:pPr marL="339725" lvl="0" indent="-339725" algn="just" defTabSz="992188" eaLnBrk="1" hangingPunct="1">
              <a:spcBef>
                <a:spcPct val="20000"/>
              </a:spcBef>
              <a:defRPr/>
            </a:pPr>
            <a:r>
              <a:rPr lang="en-US" altLang="zh-CN" sz="1600" kern="0" dirty="0" smtClean="0">
                <a:latin typeface="+mn-lt"/>
                <a:ea typeface="宋体" pitchFamily="2" charset="-122"/>
              </a:rPr>
              <a:t>    </a:t>
            </a:r>
            <a:r>
              <a:rPr lang="en-US" altLang="zh-CN" sz="1600" kern="0" dirty="0" smtClean="0">
                <a:solidFill>
                  <a:schemeClr val="tx2"/>
                </a:solidFill>
                <a:latin typeface="+mn-lt"/>
                <a:ea typeface="宋体" pitchFamily="2" charset="-122"/>
              </a:rPr>
              <a:t>1) Any faulty TSV within a parallel test will cause the test to fail but we cannot tell which TSV(s) is (are) faulty. </a:t>
            </a:r>
          </a:p>
          <a:p>
            <a:pPr marL="339725" lvl="0" indent="-339725" algn="just" defTabSz="992188" eaLnBrk="1" hangingPunct="1">
              <a:spcBef>
                <a:spcPct val="20000"/>
              </a:spcBef>
              <a:defRPr/>
            </a:pPr>
            <a:endParaRPr lang="en-US" altLang="zh-CN" sz="1600" kern="0" dirty="0" smtClean="0">
              <a:solidFill>
                <a:schemeClr val="tx2"/>
              </a:solidFill>
              <a:latin typeface="+mn-lt"/>
              <a:ea typeface="宋体" pitchFamily="2" charset="-122"/>
            </a:endParaRPr>
          </a:p>
          <a:p>
            <a:pPr marL="339725" lvl="0" indent="-339725" algn="just" defTabSz="992188" eaLnBrk="1" hangingPunct="1">
              <a:spcBef>
                <a:spcPct val="20000"/>
              </a:spcBef>
              <a:defRPr/>
            </a:pPr>
            <a:r>
              <a:rPr lang="en-US" altLang="zh-CN" sz="1600" kern="0" dirty="0" smtClean="0">
                <a:solidFill>
                  <a:schemeClr val="tx2"/>
                </a:solidFill>
                <a:latin typeface="+mn-lt"/>
                <a:ea typeface="宋体" pitchFamily="2" charset="-122"/>
              </a:rPr>
              <a:t>    2) On the other hand, a good parallel test implies that all TSVs within the  parallel test are fault-free.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00800"/>
            <a:ext cx="457200" cy="457200"/>
          </a:xfrm>
        </p:spPr>
        <p:txBody>
          <a:bodyPr/>
          <a:lstStyle/>
          <a:p>
            <a:fld id="{233803F9-F524-4B87-84CC-BEF60091A4A5}" type="slidenum">
              <a:rPr lang="zh-CN" altLang="en-US" smtClean="0"/>
              <a:pPr/>
              <a:t>13</a:t>
            </a:fld>
            <a:endParaRPr lang="en-US" altLang="zh-CN" dirty="0"/>
          </a:p>
        </p:txBody>
      </p:sp>
      <p:sp>
        <p:nvSpPr>
          <p:cNvPr id="8" name="矩形 7"/>
          <p:cNvSpPr/>
          <p:nvPr/>
        </p:nvSpPr>
        <p:spPr>
          <a:xfrm>
            <a:off x="838200" y="6396335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7888" indent="-877888" defTabSz="908050"/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S. K. Roy, S. </a:t>
            </a:r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Chatterjee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, C. </a:t>
            </a:r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Giri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, and H. </a:t>
            </a:r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Rahaman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, “Faulty TSVs </a:t>
            </a:r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Identiﬁcation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and Recovery in 3D Stacked ICs During </a:t>
            </a:r>
          </a:p>
          <a:p>
            <a:pPr marL="877888" indent="-877888" defTabSz="908050"/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Pre-bond Testing,” in Proc. International 3D Systems Integration Conference, 2013, pp. 1–6.</a:t>
            </a:r>
            <a:endParaRPr lang="en-US" altLang="zh-CN" sz="1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Terminologies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1981200"/>
            <a:ext cx="8534400" cy="4572000"/>
          </a:xfrm>
          <a:prstGeom prst="rect">
            <a:avLst/>
          </a:prstGeom>
        </p:spPr>
        <p:txBody>
          <a:bodyPr/>
          <a:lstStyle/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    </a:t>
            </a:r>
            <a:r>
              <a:rPr lang="en-US" altLang="zh-CN" sz="2400" kern="0" dirty="0" smtClean="0">
                <a:latin typeface="+mn-lt"/>
                <a:ea typeface="宋体" pitchFamily="2" charset="-122"/>
              </a:rPr>
              <a:t>     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679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29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9645718"/>
              </p:ext>
            </p:extLst>
          </p:nvPr>
        </p:nvGraphicFramePr>
        <p:xfrm>
          <a:off x="609600" y="762000"/>
          <a:ext cx="8077200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2962"/>
                <a:gridCol w="5704238"/>
              </a:tblGrid>
              <a:tr h="561110">
                <a:tc>
                  <a:txBody>
                    <a:bodyPr/>
                    <a:lstStyle/>
                    <a:p>
                      <a:pPr algn="l"/>
                      <a:r>
                        <a:rPr lang="en-US" sz="1800" b="1" i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TSV network </a:t>
                      </a:r>
                      <a:endParaRPr lang="en-US" sz="1800" b="1" i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753" marR="9975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Formed by all TSVs simultaneously contacted to the same probe needle.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753" marR="99753"/>
                </a:tc>
              </a:tr>
              <a:tr h="542650">
                <a:tc>
                  <a:txBody>
                    <a:bodyPr/>
                    <a:lstStyle/>
                    <a:p>
                      <a:pPr algn="l"/>
                      <a:r>
                        <a:rPr lang="en-US" sz="1800" b="1" i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Test session </a:t>
                      </a: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800" b="1" i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1800" b="1" i="1" baseline="-25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9753" marR="9975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TSVs tested in parallel within the same TSV network form a test session.</a:t>
                      </a:r>
                    </a:p>
                  </a:txBody>
                  <a:tcPr marL="99753" marR="99753"/>
                </a:tc>
              </a:tr>
              <a:tr h="474584">
                <a:tc>
                  <a:txBody>
                    <a:bodyPr/>
                    <a:lstStyle/>
                    <a:p>
                      <a:pPr algn="l"/>
                      <a:r>
                        <a:rPr lang="en-US" sz="1800" b="1" i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Maximum number of faulty TSVs to identify</a:t>
                      </a:r>
                      <a:endParaRPr lang="en-US" sz="1800" b="1" i="0" kern="1200" dirty="0" smtClean="0">
                        <a:solidFill>
                          <a:srgbClr val="FFFF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9753" marR="9975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This number </a:t>
                      </a:r>
                      <a:r>
                        <a:rPr lang="en-US" sz="1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equals to the number of</a:t>
                      </a:r>
                    </a:p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redundant TSVs in the TSV network being tested.</a:t>
                      </a:r>
                    </a:p>
                  </a:txBody>
                  <a:tcPr marL="99753" marR="99753"/>
                </a:tc>
              </a:tr>
              <a:tr h="542650">
                <a:tc>
                  <a:txBody>
                    <a:bodyPr/>
                    <a:lstStyle/>
                    <a:p>
                      <a:pPr algn="l"/>
                      <a:r>
                        <a:rPr lang="en-US" sz="1800" b="1" i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Session size </a:t>
                      </a:r>
                      <a:r>
                        <a:rPr lang="en-US" sz="1800" b="1" i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800" b="1" i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en-US" sz="1800" b="1" i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800" b="1" i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753" marR="9975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Session size </a:t>
                      </a:r>
                      <a:r>
                        <a:rPr lang="en-US" sz="1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is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deﬁned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as the number of TSVs within a session.</a:t>
                      </a:r>
                    </a:p>
                  </a:txBody>
                  <a:tcPr marL="99753" marR="99753"/>
                </a:tc>
              </a:tr>
              <a:tr h="542650">
                <a:tc>
                  <a:txBody>
                    <a:bodyPr/>
                    <a:lstStyle/>
                    <a:p>
                      <a:pPr algn="l"/>
                      <a:r>
                        <a:rPr lang="en-US" sz="1800" b="1" i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Resolution</a:t>
                      </a:r>
                      <a:r>
                        <a:rPr lang="en-US" sz="1800" b="1" i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constraint </a:t>
                      </a:r>
                      <a:r>
                        <a:rPr lang="en-US" sz="1800" b="1" i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800" b="1" i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US" sz="1800" b="1" i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800" b="1" i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753" marR="9975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Resolution constraint </a:t>
                      </a:r>
                      <a:r>
                        <a:rPr lang="en-US" sz="1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indicates that the session size should never exceed </a:t>
                      </a:r>
                      <a:r>
                        <a:rPr lang="en-US" sz="1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753" marR="99753"/>
                </a:tc>
              </a:tr>
              <a:tr h="626075">
                <a:tc>
                  <a:txBody>
                    <a:bodyPr/>
                    <a:lstStyle/>
                    <a:p>
                      <a:pPr algn="l"/>
                      <a:r>
                        <a:rPr lang="en-US" sz="1800" b="1" i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Test time of</a:t>
                      </a:r>
                      <a:r>
                        <a:rPr lang="en-US" sz="1800" b="1" i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 session </a:t>
                      </a:r>
                      <a:r>
                        <a:rPr lang="en-US" sz="1800" b="1" i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800" b="1" i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1800" b="1" i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800" b="1" i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en-US" sz="1800" b="1" i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))</a:t>
                      </a:r>
                      <a:endParaRPr lang="en-US" sz="1800" b="1" i="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753" marR="9975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It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only refers to the charging time of </a:t>
                      </a:r>
                      <a:r>
                        <a:rPr lang="en-US" sz="1800" b="1" i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b="1" i="1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charge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and is related to session  size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753" marR="99753"/>
                </a:tc>
              </a:tr>
              <a:tr h="626075">
                <a:tc>
                  <a:txBody>
                    <a:bodyPr/>
                    <a:lstStyle/>
                    <a:p>
                      <a:pPr algn="l"/>
                      <a:r>
                        <a:rPr lang="en-US" sz="1800" b="1" i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Fault map </a:t>
                      </a:r>
                      <a:r>
                        <a:rPr lang="en-US" sz="1800" b="1" i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altLang="zh-CN" sz="1800" b="1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ρ</a:t>
                      </a:r>
                      <a:r>
                        <a:rPr lang="en-US" sz="1800" b="1" i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9753" marR="9975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Fault  map represents  positions  of  all defective TSVs within the TSV network.</a:t>
                      </a:r>
                    </a:p>
                  </a:txBody>
                  <a:tcPr marL="99753" marR="99753"/>
                </a:tc>
              </a:tr>
              <a:tr h="633724">
                <a:tc>
                  <a:txBody>
                    <a:bodyPr/>
                    <a:lstStyle/>
                    <a:p>
                      <a:pPr algn="l"/>
                      <a:r>
                        <a:rPr lang="en-US" sz="1800" b="1" i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Worst fault map</a:t>
                      </a:r>
                    </a:p>
                  </a:txBody>
                  <a:tcPr marL="99753" marR="99753"/>
                </a:tc>
                <a:tc>
                  <a:txBody>
                    <a:bodyPr/>
                    <a:lstStyle/>
                    <a:p>
                      <a:pPr marL="0" marR="0" indent="0" algn="l" defTabSz="4178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Worst faulty map for a given TSV network refers to a fault map which takes most sessions to identify.</a:t>
                      </a:r>
                    </a:p>
                  </a:txBody>
                  <a:tcPr marL="99753" marR="99753"/>
                </a:tc>
              </a:tr>
            </a:tbl>
          </a:graphicData>
        </a:graphic>
      </p:graphicFrame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233803F9-F524-4B87-84CC-BEF60091A4A5}" type="slidenum">
              <a:rPr lang="zh-CN" altLang="en-US" smtClean="0"/>
              <a:pPr/>
              <a:t>14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Introduction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143000"/>
            <a:ext cx="7772400" cy="2781300"/>
          </a:xfrm>
          <a:prstGeom prst="rect">
            <a:avLst/>
          </a:prstGeom>
        </p:spPr>
        <p:txBody>
          <a:bodyPr/>
          <a:lstStyle/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ko-KR" sz="3100" kern="0" dirty="0" smtClean="0">
                <a:solidFill>
                  <a:schemeClr val="tx2"/>
                </a:solidFill>
                <a:latin typeface="+mn-lt"/>
                <a:ea typeface="굴림" charset="-127"/>
              </a:rPr>
              <a:t>Why compound yield loss in W2W stacking?</a:t>
            </a: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endParaRPr kumimoji="0" lang="en-US" altLang="ko-KR" sz="31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굴림" charset="-127"/>
              <a:cs typeface="+mn-cs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</a:rPr>
              <a:t>                 </a:t>
            </a:r>
            <a:endParaRPr kumimoji="0" lang="en-US" altLang="ko-KR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ko-KR" sz="2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ko-KR" sz="3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charset="-127"/>
              <a:cs typeface="+mn-cs"/>
            </a:endParaRP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ko-KR" altLang="en-US" sz="3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charset="-127"/>
              <a:cs typeface="+mn-cs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49312554"/>
              </p:ext>
            </p:extLst>
          </p:nvPr>
        </p:nvGraphicFramePr>
        <p:xfrm>
          <a:off x="4157663" y="3311525"/>
          <a:ext cx="828675" cy="234950"/>
        </p:xfrm>
        <a:graphic>
          <a:graphicData uri="http://schemas.openxmlformats.org/presentationml/2006/ole">
            <p:oleObj spid="_x0000_s4109" name="Visio" r:id="rId4" imgW="828449" imgH="234302" progId="Visio.Drawing.11">
              <p:link updateAutomatic="1"/>
            </p:oleObj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2209800" y="1966912"/>
          <a:ext cx="4572000" cy="4357688"/>
        </p:xfrm>
        <a:graphic>
          <a:graphicData uri="http://schemas.openxmlformats.org/presentationml/2006/ole">
            <p:oleObj spid="_x0000_s4110" name="Visio" r:id="rId5" imgW="5636095" imgH="5375187" progId="Visio.Drawing.11">
              <p:embed/>
            </p:oleObj>
          </a:graphicData>
        </a:graphic>
      </p:graphicFrame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 defTabSz="992188"/>
            <a:fld id="{5DAD5F4B-C726-4FD2-976C-461170716224}" type="slidenum">
              <a:rPr lang="zh-CN" altLang="en-US"/>
              <a:pPr defTabSz="992188"/>
              <a:t>15</a:t>
            </a:fld>
            <a:endParaRPr lang="en-US" altLang="zh-CN"/>
          </a:p>
        </p:txBody>
      </p:sp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defTabSz="992188"/>
            <a:r>
              <a:rPr lang="en-US" altLang="zh-CN" sz="1400" dirty="0" smtClean="0"/>
              <a:t>Sep 30, 2014</a:t>
            </a: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defTabSz="992188">
              <a:defRPr/>
            </a:pPr>
            <a:r>
              <a:rPr lang="en-US" altLang="zh-CN" dirty="0" err="1" smtClean="0">
                <a:latin typeface="+mn-lt"/>
              </a:rPr>
              <a:t>Bei’s</a:t>
            </a:r>
            <a:r>
              <a:rPr lang="en-US" altLang="zh-CN" dirty="0" smtClean="0">
                <a:latin typeface="+mn-lt"/>
              </a:rPr>
              <a:t> final exam</a:t>
            </a:r>
            <a:endParaRPr lang="en-US" altLang="zh-CN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Introduction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397000"/>
            <a:ext cx="7772400" cy="2781300"/>
          </a:xfrm>
          <a:prstGeom prst="rect">
            <a:avLst/>
          </a:prstGeom>
        </p:spPr>
        <p:txBody>
          <a:bodyPr/>
          <a:lstStyle/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ko-KR" sz="3100" kern="0" dirty="0" smtClean="0">
                <a:solidFill>
                  <a:schemeClr val="tx2"/>
                </a:solidFill>
                <a:latin typeface="+mn-lt"/>
                <a:ea typeface="굴림" charset="-127"/>
              </a:rPr>
              <a:t>Wafers versus Layers in 3D W2W stacking</a:t>
            </a: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endParaRPr kumimoji="0" lang="en-US" altLang="ko-KR" sz="31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굴림" charset="-127"/>
              <a:cs typeface="+mn-cs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</a:rPr>
              <a:t>                 </a:t>
            </a:r>
            <a:endParaRPr kumimoji="0" lang="en-US" altLang="ko-KR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ko-KR" sz="2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ko-KR" sz="3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charset="-127"/>
              <a:cs typeface="+mn-cs"/>
            </a:endParaRP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ko-KR" altLang="en-US" sz="3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charset="-127"/>
              <a:cs typeface="+mn-cs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05761942"/>
              </p:ext>
            </p:extLst>
          </p:nvPr>
        </p:nvGraphicFramePr>
        <p:xfrm>
          <a:off x="4157663" y="3311525"/>
          <a:ext cx="828675" cy="234950"/>
        </p:xfrm>
        <a:graphic>
          <a:graphicData uri="http://schemas.openxmlformats.org/presentationml/2006/ole">
            <p:oleObj spid="_x0000_s5125" name="Visio" r:id="rId4" imgW="828449" imgH="234302" progId="Visio.Drawing.11">
              <p:link updateAutomatic="1"/>
            </p:oleObj>
          </a:graphicData>
        </a:graphic>
      </p:graphicFrame>
      <p:sp>
        <p:nvSpPr>
          <p:cNvPr id="10" name="矩形 9"/>
          <p:cNvSpPr/>
          <p:nvPr/>
        </p:nvSpPr>
        <p:spPr>
          <a:xfrm>
            <a:off x="1524000" y="56388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/>
              <a:t>M. </a:t>
            </a:r>
            <a:r>
              <a:rPr lang="en-US" altLang="zh-CN" sz="1200" dirty="0" err="1" smtClean="0"/>
              <a:t>Taouil</a:t>
            </a:r>
            <a:r>
              <a:rPr lang="en-US" altLang="zh-CN" sz="1200" dirty="0" smtClean="0"/>
              <a:t>, S. </a:t>
            </a:r>
            <a:r>
              <a:rPr lang="en-US" altLang="zh-CN" sz="1200" dirty="0" err="1" smtClean="0"/>
              <a:t>Hamdioui</a:t>
            </a:r>
            <a:r>
              <a:rPr lang="en-US" altLang="zh-CN" sz="1200" dirty="0" smtClean="0"/>
              <a:t>, J. </a:t>
            </a:r>
            <a:r>
              <a:rPr lang="en-US" altLang="zh-CN" sz="1200" dirty="0" err="1" smtClean="0"/>
              <a:t>Verbree</a:t>
            </a:r>
            <a:r>
              <a:rPr lang="en-US" altLang="zh-CN" sz="1200" dirty="0" smtClean="0"/>
              <a:t>, and E. </a:t>
            </a:r>
            <a:r>
              <a:rPr lang="en-US" altLang="zh-CN" sz="1200" dirty="0" err="1" smtClean="0"/>
              <a:t>Marinissen</a:t>
            </a:r>
            <a:r>
              <a:rPr lang="en-US" altLang="zh-CN" sz="1200" dirty="0" smtClean="0"/>
              <a:t>, “On Maximizing the compound yield for 3D wafer-to-wafer stacked IC," in </a:t>
            </a:r>
            <a:r>
              <a:rPr lang="en-US" altLang="zh-CN" sz="1200" i="1" dirty="0" smtClean="0"/>
              <a:t>Proc. International Test Conf</a:t>
            </a:r>
            <a:r>
              <a:rPr lang="en-US" altLang="zh-CN" sz="1200" dirty="0" smtClean="0"/>
              <a:t>., 2010, pp. 1-10</a:t>
            </a:r>
            <a:r>
              <a:rPr lang="en-US" altLang="zh-CN" sz="1200" i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zh-CN" sz="1200" kern="0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 defTabSz="992188"/>
            <a:fld id="{5DAD5F4B-C726-4FD2-976C-461170716224}" type="slidenum">
              <a:rPr lang="zh-CN" altLang="en-US"/>
              <a:pPr defTabSz="992188"/>
              <a:t>16</a:t>
            </a:fld>
            <a:endParaRPr lang="en-US" altLang="zh-CN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2438400"/>
            <a:ext cx="701629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defTabSz="992188"/>
            <a:r>
              <a:rPr lang="en-US" altLang="zh-CN" sz="1400" dirty="0" smtClean="0"/>
              <a:t>Sep 30, 2014</a:t>
            </a: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defTabSz="992188">
              <a:defRPr/>
            </a:pPr>
            <a:r>
              <a:rPr lang="en-US" altLang="zh-CN" dirty="0" err="1" smtClean="0">
                <a:latin typeface="+mn-lt"/>
              </a:rPr>
              <a:t>Bei’s</a:t>
            </a:r>
            <a:r>
              <a:rPr lang="en-US" altLang="zh-CN" dirty="0" smtClean="0">
                <a:latin typeface="+mn-lt"/>
              </a:rPr>
              <a:t> final exam</a:t>
            </a:r>
            <a:endParaRPr lang="en-US" altLang="zh-CN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/>
          <a:p>
            <a:r>
              <a:rPr lang="zh-CN" altLang="en-US" dirty="0" smtClean="0"/>
              <a:t>   </a:t>
            </a:r>
            <a:fld id="{6DA1A76E-1673-413A-AC3A-E13CA6404661}" type="slidenum">
              <a:rPr lang="zh-CN" altLang="en-US" smtClean="0"/>
              <a:pPr/>
              <a:t>17</a:t>
            </a:fld>
            <a:endParaRPr lang="en-US" altLang="zh-CN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4800" y="1066800"/>
            <a:ext cx="8534400" cy="4572000"/>
          </a:xfrm>
          <a:prstGeom prst="rect">
            <a:avLst/>
          </a:prstGeom>
        </p:spPr>
        <p:txBody>
          <a:bodyPr/>
          <a:lstStyle/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Matching algorithms based on Static repository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: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Matching Algorithms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81200"/>
            <a:ext cx="278547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762000" y="6248400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/>
              <a:t>S. </a:t>
            </a:r>
            <a:r>
              <a:rPr lang="en-US" altLang="zh-CN" sz="1200" dirty="0" err="1" smtClean="0"/>
              <a:t>Reda</a:t>
            </a:r>
            <a:r>
              <a:rPr lang="en-US" altLang="zh-CN" sz="1200" dirty="0" smtClean="0"/>
              <a:t>, G. Smith, and L. Smith, “Maximizing the Functional Yield of Wafer-to-Wafer 3-D Integration,” IEEE Transactions on Very Large Scale Integration (VLSI) Systems, vol. 17, no. 9, pp. 1357–1362, Sept. 2009.  </a:t>
            </a:r>
            <a:endParaRPr lang="en-US" altLang="zh-CN" sz="1200" kern="0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1" name="左大括号 10"/>
          <p:cNvSpPr/>
          <p:nvPr/>
        </p:nvSpPr>
        <p:spPr bwMode="auto">
          <a:xfrm>
            <a:off x="3886200" y="2133600"/>
            <a:ext cx="838200" cy="32766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58755" y="2126802"/>
            <a:ext cx="4123245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47750" lvl="1" indent="-590550">
              <a:lnSpc>
                <a:spcPct val="8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ea typeface="宋体" pitchFamily="2" charset="-122"/>
              </a:rPr>
              <a:t>Globally greedy matching</a:t>
            </a:r>
          </a:p>
        </p:txBody>
      </p:sp>
      <p:sp>
        <p:nvSpPr>
          <p:cNvPr id="14" name="矩形 13"/>
          <p:cNvSpPr/>
          <p:nvPr/>
        </p:nvSpPr>
        <p:spPr>
          <a:xfrm>
            <a:off x="4267200" y="3117402"/>
            <a:ext cx="4309193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47750" lvl="1" indent="-590550">
              <a:lnSpc>
                <a:spcPct val="8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ea typeface="宋体" pitchFamily="2" charset="-122"/>
              </a:rPr>
              <a:t>Iterative matching heuristic</a:t>
            </a:r>
          </a:p>
        </p:txBody>
      </p:sp>
      <p:sp>
        <p:nvSpPr>
          <p:cNvPr id="15" name="矩形 14"/>
          <p:cNvSpPr/>
          <p:nvPr/>
        </p:nvSpPr>
        <p:spPr>
          <a:xfrm>
            <a:off x="4264538" y="4191000"/>
            <a:ext cx="4346062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47750" lvl="1" indent="-590550">
              <a:lnSpc>
                <a:spcPct val="8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ea typeface="宋体" pitchFamily="2" charset="-122"/>
              </a:rPr>
              <a:t>Integer linear programming</a:t>
            </a:r>
          </a:p>
        </p:txBody>
      </p:sp>
      <p:sp>
        <p:nvSpPr>
          <p:cNvPr id="16" name="矩形 15"/>
          <p:cNvSpPr/>
          <p:nvPr/>
        </p:nvSpPr>
        <p:spPr>
          <a:xfrm>
            <a:off x="4267200" y="5174802"/>
            <a:ext cx="2768707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47750" lvl="1" indent="-590550">
              <a:lnSpc>
                <a:spcPct val="8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ea typeface="宋体" pitchFamily="2" charset="-122"/>
              </a:rPr>
              <a:t>Iterative greedy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Presentation Outline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609600"/>
            <a:ext cx="8229600" cy="4876800"/>
          </a:xfrm>
          <a:prstGeom prst="rect">
            <a:avLst/>
          </a:prstGeom>
        </p:spPr>
        <p:txBody>
          <a:bodyPr/>
          <a:lstStyle/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Introduction</a:t>
            </a: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altLang="zh-CN" sz="2800" kern="0" noProof="0" dirty="0" smtClean="0">
                <a:solidFill>
                  <a:schemeClr val="tx2"/>
                </a:solidFill>
                <a:latin typeface="+mn-lt"/>
                <a:ea typeface="宋体" pitchFamily="2" charset="-122"/>
              </a:rPr>
              <a:t>Problem Statements</a:t>
            </a: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800" b="0" i="0" u="none" strike="noStrike" kern="0" cap="none" spc="0" normalizeH="0" baseline="0" dirty="0" err="1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Prebond</a:t>
            </a:r>
            <a:r>
              <a:rPr kumimoji="0" lang="en-US" altLang="zh-CN" sz="2800" b="0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TSV test</a:t>
            </a:r>
            <a:r>
              <a:rPr kumimoji="0" lang="en-US" altLang="zh-CN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optimization</a:t>
            </a:r>
          </a:p>
          <a:p>
            <a:pPr marL="733425" lvl="1" indent="-28257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000" kern="0" dirty="0" smtClean="0">
                <a:ea typeface="宋体" pitchFamily="2" charset="-122"/>
              </a:rPr>
              <a:t>Test session generation</a:t>
            </a:r>
          </a:p>
          <a:p>
            <a:pPr marL="733425" lvl="1" indent="-28257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000" kern="0" dirty="0" smtClean="0">
                <a:ea typeface="宋体" pitchFamily="2" charset="-122"/>
              </a:rPr>
              <a:t>Dynamically identify faulty TSVs</a:t>
            </a:r>
          </a:p>
          <a:p>
            <a:pPr marL="733425" lvl="1" indent="-28257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000" kern="0" dirty="0" smtClean="0">
                <a:ea typeface="宋体" pitchFamily="2" charset="-122"/>
              </a:rPr>
              <a:t>Test session scheduling</a:t>
            </a:r>
          </a:p>
          <a:p>
            <a:pPr marL="733425" lvl="1" indent="-28257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000" kern="0" dirty="0" smtClean="0">
                <a:ea typeface="宋体" pitchFamily="2" charset="-122"/>
              </a:rPr>
              <a:t>Three-step test time optimization</a:t>
            </a: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altLang="zh-CN" sz="2800" kern="0" dirty="0" smtClean="0">
                <a:latin typeface="+mn-lt"/>
                <a:ea typeface="宋体" pitchFamily="2" charset="-122"/>
              </a:rPr>
              <a:t>Wafer-on-wafer stacking yield improvement and cost reduction</a:t>
            </a: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Conclusion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 defTabSz="992188"/>
            <a:fld id="{5DAD5F4B-C726-4FD2-976C-461170716224}" type="slidenum">
              <a:rPr lang="zh-CN" altLang="en-US"/>
              <a:pPr defTabSz="992188"/>
              <a:t>18</a:t>
            </a:fld>
            <a:endParaRPr lang="en-US" altLang="zh-CN"/>
          </a:p>
        </p:txBody>
      </p:sp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defTabSz="992188"/>
            <a:r>
              <a:rPr lang="en-US" altLang="zh-CN" sz="1400" dirty="0" smtClean="0"/>
              <a:t>Sep 30, 2014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defTabSz="992188">
              <a:defRPr/>
            </a:pPr>
            <a:r>
              <a:rPr lang="en-US" altLang="zh-CN" dirty="0" err="1" smtClean="0">
                <a:latin typeface="+mn-lt"/>
              </a:rPr>
              <a:t>Bei’s</a:t>
            </a:r>
            <a:r>
              <a:rPr lang="en-US" altLang="zh-CN" dirty="0" smtClean="0">
                <a:latin typeface="+mn-lt"/>
              </a:rPr>
              <a:t> final exam</a:t>
            </a:r>
            <a:endParaRPr lang="en-US" altLang="zh-CN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Problem Statement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500063" y="1266825"/>
            <a:ext cx="8229600" cy="4530725"/>
          </a:xfrm>
          <a:prstGeom prst="rect">
            <a:avLst/>
          </a:prstGeom>
        </p:spPr>
        <p:txBody>
          <a:bodyPr/>
          <a:lstStyle/>
          <a:p>
            <a:pPr marL="339725" marR="0" lvl="0" indent="-339725" algn="l" defTabSz="99218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3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General Problem 1</a:t>
            </a:r>
          </a:p>
          <a:p>
            <a:pPr marL="1128713" marR="0" lvl="2" indent="-225425" algn="l" defTabSz="99218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zh-CN" sz="2300" b="1" kern="0" dirty="0" smtClean="0">
                <a:solidFill>
                  <a:schemeClr val="tx2"/>
                </a:solidFill>
                <a:latin typeface="+mn-lt"/>
                <a:ea typeface="宋体" charset="-122"/>
              </a:rPr>
              <a:t>How to quickly finish pre-bond TSV probing test.</a:t>
            </a:r>
          </a:p>
          <a:p>
            <a:pPr marL="1360488" lvl="2" indent="-457200" defTabSz="992188" eaLnBrk="1" hangingPunct="1">
              <a:lnSpc>
                <a:spcPct val="90000"/>
              </a:lnSpc>
              <a:spcBef>
                <a:spcPct val="20000"/>
              </a:spcBef>
              <a:buAutoNum type="arabicParenR"/>
              <a:defRPr/>
            </a:pPr>
            <a:r>
              <a:rPr lang="en-US" altLang="zh-CN" sz="2300" kern="0" dirty="0" smtClean="0">
                <a:latin typeface="+mn-lt"/>
                <a:ea typeface="宋体" charset="-122"/>
              </a:rPr>
              <a:t>Pinpoint each defective TSV within a reparable TSV </a:t>
            </a:r>
          </a:p>
          <a:p>
            <a:pPr marL="1360488" lvl="2" indent="-457200" defTabSz="992188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300" kern="0" dirty="0" smtClean="0">
                <a:latin typeface="+mn-lt"/>
                <a:ea typeface="宋体" charset="-122"/>
              </a:rPr>
              <a:t>      network (# faulty TSVs &lt;= # redundant TSVs) as soon as possible.</a:t>
            </a:r>
          </a:p>
          <a:p>
            <a:pPr marL="1360488" marR="0" lvl="2" indent="-457200" algn="l" defTabSz="99218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2300" kern="0" dirty="0" smtClean="0">
                <a:latin typeface="+mn-lt"/>
                <a:ea typeface="宋体" charset="-122"/>
              </a:rPr>
              <a:t>2)   Identify an irreparable TSV network </a:t>
            </a:r>
          </a:p>
          <a:p>
            <a:pPr marL="1360488" marR="0" lvl="2" indent="-457200" algn="l" defTabSz="99218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2300" kern="0" dirty="0" smtClean="0">
                <a:latin typeface="+mn-lt"/>
                <a:ea typeface="宋体" charset="-122"/>
              </a:rPr>
              <a:t>       (# faulty TSVs &gt; # redundant TSVs) </a:t>
            </a:r>
          </a:p>
          <a:p>
            <a:pPr marL="1360488" marR="0" lvl="2" indent="-457200" algn="l" defTabSz="99218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2300" kern="0" dirty="0" smtClean="0">
                <a:latin typeface="+mn-lt"/>
                <a:ea typeface="宋体" charset="-122"/>
              </a:rPr>
              <a:t>       as soon as possible.</a:t>
            </a:r>
            <a:endParaRPr kumimoji="0" lang="en-US" altLang="zh-CN" sz="3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  <a:p>
            <a:pPr marL="339725" marR="0" lvl="0" indent="-339725" algn="l" defTabSz="99218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3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General Problem 2</a:t>
            </a:r>
          </a:p>
          <a:p>
            <a:pPr marL="1128713" marR="0" lvl="2" indent="-225425" algn="l" defTabSz="99218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宋体" charset="-122"/>
              </a:rPr>
              <a:t>How to improve the overall compound yield </a:t>
            </a:r>
            <a:r>
              <a:rPr kumimoji="0" lang="en-US" altLang="zh-CN" sz="23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宋体" charset="-122"/>
              </a:rPr>
              <a:t> and </a:t>
            </a:r>
          </a:p>
          <a:p>
            <a:pPr marL="1128713" marR="0" lvl="2" indent="-225425" algn="l" defTabSz="99218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sz="23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宋体" charset="-122"/>
              </a:rPr>
              <a:t>   reduce the</a:t>
            </a:r>
            <a:r>
              <a:rPr lang="en-US" altLang="zh-CN" sz="2300" kern="0" dirty="0" smtClean="0">
                <a:solidFill>
                  <a:schemeClr val="tx2"/>
                </a:solidFill>
                <a:latin typeface="+mn-lt"/>
                <a:ea typeface="宋体" charset="-122"/>
              </a:rPr>
              <a:t> cost of wafer-on-wafer stacked 3D ICs.</a:t>
            </a:r>
            <a:endParaRPr kumimoji="0" lang="en-US" altLang="zh-CN" sz="23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宋体" charset="-122"/>
            </a:endParaRPr>
          </a:p>
          <a:p>
            <a:pPr marL="1128713" marR="0" lvl="2" indent="-225425" algn="l" defTabSz="99218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CN" sz="2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 defTabSz="992188"/>
            <a:fld id="{5DAD5F4B-C726-4FD2-976C-461170716224}" type="slidenum">
              <a:rPr lang="zh-CN" altLang="en-US"/>
              <a:pPr defTabSz="992188"/>
              <a:t>19</a:t>
            </a:fld>
            <a:endParaRPr lang="en-US" altLang="zh-CN"/>
          </a:p>
        </p:txBody>
      </p:sp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defTabSz="992188"/>
            <a:r>
              <a:rPr lang="en-US" altLang="zh-CN" sz="1400" dirty="0" smtClean="0"/>
              <a:t>Sep 30, 2014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defTabSz="992188">
              <a:defRPr/>
            </a:pPr>
            <a:r>
              <a:rPr lang="en-US" altLang="zh-CN" dirty="0" err="1" smtClean="0">
                <a:latin typeface="+mn-lt"/>
              </a:rPr>
              <a:t>Bei’s</a:t>
            </a:r>
            <a:r>
              <a:rPr lang="en-US" altLang="zh-CN" dirty="0" smtClean="0">
                <a:latin typeface="+mn-lt"/>
              </a:rPr>
              <a:t> final exam</a:t>
            </a:r>
            <a:endParaRPr lang="en-US" altLang="zh-CN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03F9-F524-4B87-84CC-BEF60091A4A5}" type="slidenum">
              <a:rPr lang="zh-CN" altLang="en-US" smtClean="0"/>
              <a:pPr/>
              <a:t>2</a:t>
            </a:fld>
            <a:endParaRPr lang="en-US" altLang="zh-CN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ACKNOWLEGMENT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defTabSz="992188"/>
            <a:r>
              <a:rPr lang="en-US" altLang="zh-CN" sz="1400" dirty="0" smtClean="0"/>
              <a:t>Sep 30, 2014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defTabSz="992188">
              <a:defRPr/>
            </a:pPr>
            <a:r>
              <a:rPr lang="en-US" altLang="zh-CN" dirty="0" err="1" smtClean="0">
                <a:latin typeface="+mn-lt"/>
              </a:rPr>
              <a:t>Bei’s</a:t>
            </a:r>
            <a:r>
              <a:rPr lang="en-US" altLang="zh-CN" dirty="0" smtClean="0">
                <a:latin typeface="+mn-lt"/>
              </a:rPr>
              <a:t> final exam</a:t>
            </a:r>
            <a:endParaRPr lang="en-US" altLang="zh-CN" dirty="0">
              <a:latin typeface="+mn-l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38200" y="1295400"/>
            <a:ext cx="7467600" cy="41954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Prof.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Vishwani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Agrawal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for his invaluable guidance throughout my work,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Prof.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Adit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Singh and Prof. Nelson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 being my committee members and for their courses,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Prof. Xiao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Qin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 being my external reader,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My friends and family for their support throughout my research.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Presentation Outline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609600"/>
            <a:ext cx="8229600" cy="4876800"/>
          </a:xfrm>
          <a:prstGeom prst="rect">
            <a:avLst/>
          </a:prstGeom>
        </p:spPr>
        <p:txBody>
          <a:bodyPr/>
          <a:lstStyle/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Introduction</a:t>
            </a: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altLang="zh-CN" sz="2800" kern="0" noProof="0" dirty="0" smtClean="0">
                <a:latin typeface="+mn-lt"/>
                <a:ea typeface="宋体" pitchFamily="2" charset="-122"/>
              </a:rPr>
              <a:t>Problem Statements</a:t>
            </a: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800" b="0" i="0" u="none" strike="noStrike" kern="0" cap="none" spc="0" normalizeH="0" baseline="0" dirty="0" err="1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Prebond</a:t>
            </a:r>
            <a:r>
              <a:rPr kumimoji="0" lang="en-US" altLang="zh-CN" sz="2800" b="0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TSV test</a:t>
            </a:r>
            <a:r>
              <a:rPr kumimoji="0" lang="en-US" altLang="zh-CN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optimization</a:t>
            </a:r>
          </a:p>
          <a:p>
            <a:pPr marL="733425" lvl="1" indent="-28257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000" kern="0" dirty="0" smtClean="0">
                <a:solidFill>
                  <a:schemeClr val="tx2"/>
                </a:solidFill>
                <a:ea typeface="宋体" pitchFamily="2" charset="-122"/>
              </a:rPr>
              <a:t>Test session generation</a:t>
            </a:r>
          </a:p>
          <a:p>
            <a:pPr marL="733425" lvl="1" indent="-28257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000" kern="0" dirty="0" smtClean="0">
                <a:ea typeface="宋体" pitchFamily="2" charset="-122"/>
              </a:rPr>
              <a:t>Dynamically identify faulty TSVs</a:t>
            </a:r>
          </a:p>
          <a:p>
            <a:pPr marL="733425" lvl="1" indent="-28257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000" kern="0" dirty="0" smtClean="0">
                <a:ea typeface="宋体" pitchFamily="2" charset="-122"/>
              </a:rPr>
              <a:t>Test session scheduling</a:t>
            </a:r>
          </a:p>
          <a:p>
            <a:pPr marL="733425" lvl="1" indent="-28257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000" kern="0" dirty="0" smtClean="0">
                <a:ea typeface="宋体" pitchFamily="2" charset="-122"/>
              </a:rPr>
              <a:t>Three-step test time optimization</a:t>
            </a: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altLang="zh-CN" sz="2800" kern="0" dirty="0" smtClean="0">
                <a:latin typeface="+mn-lt"/>
                <a:ea typeface="宋体" pitchFamily="2" charset="-122"/>
              </a:rPr>
              <a:t>Wafer-on-wafer stacking yield improvement and cost reduction</a:t>
            </a: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Conclusion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 defTabSz="992188"/>
            <a:fld id="{5DAD5F4B-C726-4FD2-976C-461170716224}" type="slidenum">
              <a:rPr lang="zh-CN" altLang="en-US"/>
              <a:pPr defTabSz="992188"/>
              <a:t>20</a:t>
            </a:fld>
            <a:endParaRPr lang="en-US" altLang="zh-CN"/>
          </a:p>
        </p:txBody>
      </p:sp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defTabSz="992188"/>
            <a:r>
              <a:rPr lang="en-US" altLang="zh-CN" sz="1400" dirty="0" smtClean="0"/>
              <a:t>Sep 30, 2014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defTabSz="992188">
              <a:defRPr/>
            </a:pPr>
            <a:r>
              <a:rPr lang="en-US" altLang="zh-CN" dirty="0" err="1" smtClean="0">
                <a:latin typeface="+mn-lt"/>
              </a:rPr>
              <a:t>Bei’s</a:t>
            </a:r>
            <a:r>
              <a:rPr lang="en-US" altLang="zh-CN" dirty="0" smtClean="0">
                <a:latin typeface="+mn-lt"/>
              </a:rPr>
              <a:t> final exam</a:t>
            </a:r>
            <a:endParaRPr lang="en-US" altLang="zh-CN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Test Session Generation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066800"/>
            <a:ext cx="8229600" cy="4572000"/>
          </a:xfrm>
          <a:prstGeom prst="rect">
            <a:avLst/>
          </a:prstGeom>
        </p:spPr>
        <p:txBody>
          <a:bodyPr/>
          <a:lstStyle/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altLang="zh-CN" sz="2800" kern="0" dirty="0" smtClean="0">
                <a:solidFill>
                  <a:schemeClr val="tx2"/>
                </a:solidFill>
                <a:latin typeface="+mn-lt"/>
                <a:ea typeface="宋体" pitchFamily="2" charset="-122"/>
              </a:rPr>
              <a:t>Motivation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Compared to individual TSV test, large test time saving is possible if we test TSVs in parallel without losing the capability of identifying up to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faulty TSVs, and also guarantee the size of each test session does not exceed the resolution constraint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 defTabSz="992188"/>
            <a:fld id="{5DAD5F4B-C726-4FD2-976C-461170716224}" type="slidenum">
              <a:rPr lang="zh-CN" altLang="en-US"/>
              <a:pPr defTabSz="992188"/>
              <a:t>21</a:t>
            </a:fld>
            <a:endParaRPr lang="en-US" altLang="zh-CN"/>
          </a:p>
        </p:txBody>
      </p:sp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defTabSz="992188"/>
            <a:r>
              <a:rPr lang="en-US" altLang="zh-CN" sz="1400" dirty="0" smtClean="0"/>
              <a:t>Sep 30, 2014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defTabSz="992188">
              <a:defRPr/>
            </a:pPr>
            <a:r>
              <a:rPr lang="en-US" altLang="zh-CN" dirty="0" err="1" smtClean="0">
                <a:latin typeface="+mn-lt"/>
              </a:rPr>
              <a:t>Bei’s</a:t>
            </a:r>
            <a:r>
              <a:rPr lang="en-US" altLang="zh-CN" dirty="0" smtClean="0">
                <a:latin typeface="+mn-lt"/>
              </a:rPr>
              <a:t> final exam</a:t>
            </a:r>
            <a:endParaRPr lang="en-US" altLang="zh-CN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Test Session Generation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066800"/>
            <a:ext cx="8229600" cy="4572000"/>
          </a:xfrm>
          <a:prstGeom prst="rect">
            <a:avLst/>
          </a:prstGeom>
        </p:spPr>
        <p:txBody>
          <a:bodyPr/>
          <a:lstStyle/>
          <a:p>
            <a:pPr marL="339725" indent="-33972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800" kern="0" dirty="0" smtClean="0">
                <a:solidFill>
                  <a:schemeClr val="tx2"/>
                </a:solidFill>
                <a:latin typeface="+mn-lt"/>
                <a:ea typeface="宋体" pitchFamily="2" charset="-122"/>
              </a:rPr>
              <a:t>Problem statement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Given the test time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) for different session size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∈[1, r]), given the maximum number (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) of faulty TSVs within a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TSV network. Determine a series of test sessions (with size less than 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)  so  that  up  to 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faulty TSVs can be uniquely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identiﬁed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and the total test time is minimized.</a:t>
            </a: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39725" indent="-33972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800" kern="0" dirty="0" smtClean="0">
                <a:solidFill>
                  <a:schemeClr val="tx2"/>
                </a:solidFill>
                <a:latin typeface="+mn-lt"/>
                <a:ea typeface="宋体" pitchFamily="2" charset="-122"/>
              </a:rPr>
              <a:t>Sufficient condition solving the problem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 If each TSV (</a:t>
            </a:r>
            <a:r>
              <a:rPr lang="en-US" altLang="zh-CN" sz="2400" i="1" dirty="0" err="1" smtClean="0">
                <a:latin typeface="Times New Roman" pitchFamily="18" charset="0"/>
                <a:cs typeface="Times New Roman" pitchFamily="18" charset="0"/>
              </a:rPr>
              <a:t>TSV</a:t>
            </a:r>
            <a:r>
              <a:rPr lang="en-US" altLang="zh-CN" sz="24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) is put in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+ 1 sessions (say,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, · · · ,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400" i="1" baseline="-25000" dirty="0" smtClean="0">
                <a:latin typeface="Times New Roman" pitchFamily="18" charset="0"/>
                <a:cs typeface="Times New Roman" pitchFamily="18" charset="0"/>
              </a:rPr>
              <a:t>m+1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) and the intersection of any 2 out of these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+ 1 sessions contains only </a:t>
            </a:r>
            <a:r>
              <a:rPr lang="en-US" altLang="zh-CN" sz="2400" i="1" dirty="0" err="1" smtClean="0">
                <a:latin typeface="Times New Roman" pitchFamily="18" charset="0"/>
                <a:cs typeface="Times New Roman" pitchFamily="18" charset="0"/>
              </a:rPr>
              <a:t>TSV</a:t>
            </a:r>
            <a:r>
              <a:rPr lang="en-US" altLang="zh-CN" sz="24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, i.e.,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4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∩ </a:t>
            </a:r>
            <a:r>
              <a:rPr lang="en-US" altLang="zh-CN" sz="2400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400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altLang="zh-CN" sz="2400" i="1" dirty="0" err="1" smtClean="0">
                <a:latin typeface="Times New Roman" pitchFamily="18" charset="0"/>
                <a:cs typeface="Times New Roman" pitchFamily="18" charset="0"/>
              </a:rPr>
              <a:t>TSV</a:t>
            </a:r>
            <a:r>
              <a:rPr lang="en-US" altLang="zh-CN" sz="24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400" i="1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altLang="zh-CN" sz="24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400" dirty="0" smtClean="0"/>
              <a:t>≠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∈ [1,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+ 1], then up to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faulty TSVs within the network can be uniquely identified.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477000"/>
            <a:ext cx="1905000" cy="457200"/>
          </a:xfrm>
        </p:spPr>
        <p:txBody>
          <a:bodyPr/>
          <a:lstStyle/>
          <a:p>
            <a:pPr defTabSz="992188"/>
            <a:fld id="{5DAD5F4B-C726-4FD2-976C-461170716224}" type="slidenum">
              <a:rPr lang="zh-CN" altLang="en-US"/>
              <a:pPr defTabSz="992188"/>
              <a:t>22</a:t>
            </a:fld>
            <a:endParaRPr lang="en-US" altLang="zh-CN" dirty="0"/>
          </a:p>
        </p:txBody>
      </p:sp>
      <p:sp>
        <p:nvSpPr>
          <p:cNvPr id="12" name="矩形 11"/>
          <p:cNvSpPr/>
          <p:nvPr/>
        </p:nvSpPr>
        <p:spPr>
          <a:xfrm>
            <a:off x="609600" y="6243935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/>
              <a:t>B. </a:t>
            </a:r>
            <a:r>
              <a:rPr lang="en-US" altLang="zh-CN" sz="1200" dirty="0" err="1" smtClean="0"/>
              <a:t>Noia</a:t>
            </a:r>
            <a:r>
              <a:rPr lang="en-US" altLang="zh-CN" sz="1200" dirty="0" smtClean="0"/>
              <a:t> and K. </a:t>
            </a:r>
            <a:r>
              <a:rPr lang="en-US" altLang="zh-CN" sz="1200" dirty="0" err="1" smtClean="0"/>
              <a:t>Chakrabarty</a:t>
            </a:r>
            <a:r>
              <a:rPr lang="en-US" altLang="zh-CN" sz="1200" dirty="0" smtClean="0"/>
              <a:t>, “</a:t>
            </a:r>
            <a:r>
              <a:rPr lang="en-US" altLang="zh-CN" sz="1200" dirty="0" err="1" smtClean="0"/>
              <a:t>Identiﬁcation</a:t>
            </a:r>
            <a:r>
              <a:rPr lang="en-US" altLang="zh-CN" sz="1200" dirty="0" smtClean="0"/>
              <a:t> of Defective TSVs in  Pre-Bond  Testing  of  3D  ICs,”  in  Proc.  20th  </a:t>
            </a:r>
            <a:r>
              <a:rPr lang="en-US" altLang="zh-CN" sz="1200" dirty="0" err="1" smtClean="0"/>
              <a:t>AsianTest</a:t>
            </a:r>
            <a:r>
              <a:rPr lang="en-US" altLang="zh-CN" sz="1200" dirty="0" smtClean="0"/>
              <a:t> Symposium (ATS), 2011, pp. 187–194.</a:t>
            </a:r>
            <a:endParaRPr lang="en-US" altLang="zh-CN" sz="1200" kern="0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381000" y="1487841"/>
            <a:ext cx="7924800" cy="558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90550" indent="-590550">
              <a:lnSpc>
                <a:spcPct val="80000"/>
              </a:lnSpc>
              <a:buFont typeface="Wingdings" pitchFamily="2" charset="2"/>
              <a:buChar char="v"/>
            </a:pPr>
            <a:r>
              <a:rPr lang="en-US" altLang="zh-CN" sz="2000" kern="0" dirty="0" smtClean="0">
                <a:solidFill>
                  <a:schemeClr val="tx2"/>
                </a:solidFill>
                <a:ea typeface="宋体" charset="-122"/>
              </a:rPr>
              <a:t>For example, to pinpoint 1 faulty TSV in a 6-TSV network with minimum resolution constraint of r  = 4, the heuristic based sessions are</a:t>
            </a:r>
          </a:p>
          <a:p>
            <a:pPr marL="1128713" lvl="2" indent="-225425" defTabSz="992188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800" kern="0" dirty="0" smtClean="0">
                <a:ea typeface="宋体" charset="-122"/>
              </a:rPr>
              <a:t>   {1,2,3,4}, {1,5,6}, {2,5}, {3,6}, {4}. </a:t>
            </a:r>
          </a:p>
          <a:p>
            <a:pPr marL="1128713" lvl="2" indent="-225425" defTabSz="992188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altLang="zh-CN" sz="2000" kern="0" dirty="0" smtClean="0">
              <a:ea typeface="宋体" charset="-122"/>
            </a:endParaRPr>
          </a:p>
          <a:p>
            <a:pPr marL="1128713" lvl="2" indent="-225425" defTabSz="992188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altLang="zh-CN" sz="2000" kern="0" dirty="0" smtClean="0">
              <a:ea typeface="宋体" charset="-122"/>
            </a:endParaRPr>
          </a:p>
          <a:p>
            <a:pPr marL="0" lvl="2" indent="-225425" defTabSz="992188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zh-CN" sz="2000" kern="0" dirty="0" smtClean="0">
                <a:solidFill>
                  <a:schemeClr val="tx2"/>
                </a:solidFill>
                <a:ea typeface="宋体" charset="-122"/>
              </a:rPr>
              <a:t>        Careful examination shows:</a:t>
            </a:r>
          </a:p>
          <a:p>
            <a:pPr marL="1128713" lvl="2" indent="-225425" defTabSz="99218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zh-CN" sz="2000" kern="0" dirty="0" smtClean="0">
                <a:solidFill>
                  <a:schemeClr val="tx2"/>
                </a:solidFill>
                <a:ea typeface="宋体" charset="-122"/>
              </a:rPr>
              <a:t>Last session {4} is useless </a:t>
            </a:r>
            <a:r>
              <a:rPr lang="en-US" altLang="zh-CN" sz="2000" kern="0" dirty="0" smtClean="0">
                <a:ea typeface="宋体" charset="-122"/>
              </a:rPr>
              <a:t>as the </a:t>
            </a:r>
            <a:r>
              <a:rPr lang="en-US" altLang="zh-CN" sz="2000" kern="0" dirty="0" err="1" smtClean="0">
                <a:ea typeface="宋体" charset="-122"/>
              </a:rPr>
              <a:t>ﬁrst</a:t>
            </a:r>
            <a:r>
              <a:rPr lang="en-US" altLang="zh-CN" sz="2000" kern="0" dirty="0" smtClean="0">
                <a:ea typeface="宋体" charset="-122"/>
              </a:rPr>
              <a:t> 4 sessions uniquely identify any single faulty TSV. </a:t>
            </a:r>
          </a:p>
          <a:p>
            <a:pPr marL="1128713" lvl="2" indent="-225425" defTabSz="99218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altLang="zh-CN" sz="2000" kern="0" dirty="0" smtClean="0">
              <a:ea typeface="宋体" charset="-122"/>
            </a:endParaRPr>
          </a:p>
          <a:p>
            <a:pPr marL="1128713" lvl="2" indent="-225425" defTabSz="99218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zh-CN" sz="2000" kern="0" dirty="0" smtClean="0">
                <a:solidFill>
                  <a:schemeClr val="tx2"/>
                </a:solidFill>
                <a:ea typeface="宋体" charset="-122"/>
              </a:rPr>
              <a:t>After removing {4}, the remaining sessions are still not optimal </a:t>
            </a:r>
            <a:r>
              <a:rPr lang="en-US" altLang="zh-CN" sz="2000" kern="0" dirty="0" smtClean="0">
                <a:ea typeface="宋体" charset="-122"/>
              </a:rPr>
              <a:t>as an optimal result  is  {1,2,3},  {1,4,5},  {2,4,6},  {3,5,6},  which  further reduces test time by 9.7%.</a:t>
            </a:r>
          </a:p>
          <a:p>
            <a:pPr marL="1047750" lvl="1" indent="-590550">
              <a:lnSpc>
                <a:spcPct val="80000"/>
              </a:lnSpc>
              <a:buFont typeface="Wingdings" pitchFamily="2" charset="2"/>
              <a:buChar char="Ø"/>
            </a:pPr>
            <a:endParaRPr lang="en-US" altLang="zh-CN" sz="2400" dirty="0" smtClean="0">
              <a:ea typeface="宋体" pitchFamily="2" charset="-122"/>
            </a:endParaRPr>
          </a:p>
          <a:p>
            <a:pPr marL="1047750" lvl="1" indent="-590550">
              <a:lnSpc>
                <a:spcPct val="80000"/>
              </a:lnSpc>
              <a:buFont typeface="Wingdings" pitchFamily="2" charset="2"/>
              <a:buChar char="Ø"/>
            </a:pPr>
            <a:endParaRPr lang="en-US" altLang="zh-CN" sz="2400" dirty="0" smtClean="0">
              <a:ea typeface="宋体" pitchFamily="2" charset="-122"/>
            </a:endParaRPr>
          </a:p>
          <a:p>
            <a:pPr marL="1047750" lvl="1" indent="-590550">
              <a:lnSpc>
                <a:spcPct val="80000"/>
              </a:lnSpc>
              <a:buFont typeface="Wingdings" pitchFamily="2" charset="2"/>
              <a:buChar char="Ø"/>
            </a:pPr>
            <a:endParaRPr lang="en-US" altLang="zh-CN" sz="2400" dirty="0" smtClean="0">
              <a:ea typeface="宋体" pitchFamily="2" charset="-122"/>
            </a:endParaRPr>
          </a:p>
          <a:p>
            <a:pPr marL="1047750" lvl="1" indent="-590550">
              <a:lnSpc>
                <a:spcPct val="80000"/>
              </a:lnSpc>
              <a:buFont typeface="Wingdings" pitchFamily="2" charset="2"/>
              <a:buChar char="Ø"/>
            </a:pPr>
            <a:endParaRPr lang="en-US" altLang="zh-CN" sz="2400" dirty="0" smtClean="0">
              <a:ea typeface="宋体" pitchFamily="2" charset="-122"/>
            </a:endParaRPr>
          </a:p>
          <a:p>
            <a:pPr marL="1047750" lvl="1" indent="-590550">
              <a:lnSpc>
                <a:spcPct val="80000"/>
              </a:lnSpc>
              <a:buFont typeface="Wingdings" pitchFamily="2" charset="2"/>
              <a:buChar char="Ø"/>
            </a:pPr>
            <a:endParaRPr lang="en-US" altLang="zh-CN" sz="2400" dirty="0">
              <a:ea typeface="宋体" pitchFamily="2" charset="-122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400" kern="0" dirty="0" smtClean="0">
                <a:solidFill>
                  <a:srgbClr val="FFFF00"/>
                </a:solidFill>
                <a:ea typeface="宋体" pitchFamily="2" charset="-122"/>
                <a:cs typeface="+mj-cs"/>
              </a:rPr>
              <a:t>Limitations of previous heuristic method</a:t>
            </a:r>
          </a:p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For</a:t>
            </a:r>
            <a:r>
              <a:rPr kumimoji="0" lang="en-US" altLang="zh-CN" sz="34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 session generation</a:t>
            </a:r>
            <a:endParaRPr kumimoji="0" lang="en-US" altLang="zh-CN" sz="3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宋体" pitchFamily="2" charset="-122"/>
              <a:cs typeface="+mj-cs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 defTabSz="992188"/>
            <a:fld id="{5DAD5F4B-C726-4FD2-976C-461170716224}" type="slidenum">
              <a:rPr lang="zh-CN" altLang="en-US"/>
              <a:pPr defTabSz="992188"/>
              <a:t>23</a:t>
            </a:fld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609600" y="6243935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/>
              <a:t>B. Zhang and V. D. </a:t>
            </a:r>
            <a:r>
              <a:rPr lang="en-US" altLang="zh-CN" sz="1200" dirty="0" err="1" smtClean="0"/>
              <a:t>Agrawal</a:t>
            </a:r>
            <a:r>
              <a:rPr lang="en-US" altLang="zh-CN" sz="1200" dirty="0" smtClean="0"/>
              <a:t>, “</a:t>
            </a:r>
            <a:r>
              <a:rPr lang="en-US" altLang="zh-CN" sz="1200" i="1" dirty="0" smtClean="0"/>
              <a:t>Diagnostic Tests for Pre-Bond TSV</a:t>
            </a:r>
            <a:r>
              <a:rPr lang="en-US" altLang="zh-CN" sz="1200" dirty="0" smtClean="0"/>
              <a:t>,” to appear in </a:t>
            </a:r>
            <a:r>
              <a:rPr lang="en-US" altLang="zh-CN" sz="1200" i="1" dirty="0" smtClean="0"/>
              <a:t>Proc. 26th International Conference on VLSI Design</a:t>
            </a:r>
            <a:r>
              <a:rPr lang="en-US" altLang="zh-CN" sz="1200" dirty="0" smtClean="0"/>
              <a:t>, Jan 2015..</a:t>
            </a:r>
            <a:endParaRPr lang="en-US" altLang="zh-CN" sz="1200" kern="0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66800" y="304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ILP based Session Generation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14400" y="1295400"/>
            <a:ext cx="7924800" cy="4572000"/>
          </a:xfrm>
          <a:prstGeom prst="rect">
            <a:avLst/>
          </a:prstGeom>
        </p:spPr>
        <p:txBody>
          <a:bodyPr/>
          <a:lstStyle/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altLang="zh-CN" sz="2800" kern="0" dirty="0" smtClean="0">
                <a:solidFill>
                  <a:schemeClr val="tx2"/>
                </a:solidFill>
                <a:latin typeface="+mn-lt"/>
                <a:ea typeface="宋体" pitchFamily="2" charset="-122"/>
              </a:rPr>
              <a:t>Three general constraints for our ILP model (named ILP model 1):</a:t>
            </a:r>
          </a:p>
          <a:p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     C1. 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Each TSV should reside in at least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+ 1 test sessions.</a:t>
            </a:r>
          </a:p>
          <a:p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     C2. 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The size of a test session ranges anywhere from 0 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         (empty  session) to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     C3.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Any non-empty session is supposed to be a unique 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        session for any TSV within it.</a:t>
            </a: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zh-CN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unique test session </a:t>
            </a:r>
            <a:r>
              <a:rPr lang="en-US" altLang="zh-CN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altLang="zh-CN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TSV</a:t>
            </a:r>
            <a:r>
              <a:rPr lang="en-US" altLang="zh-CN" b="1" baseline="-25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b="1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is a session whose intersection with any other session containing </a:t>
            </a:r>
            <a:r>
              <a:rPr lang="en-US" altLang="zh-CN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TSV</a:t>
            </a:r>
            <a:r>
              <a:rPr lang="en-US" altLang="zh-CN" b="1" baseline="-25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b="1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consists of only </a:t>
            </a:r>
            <a:r>
              <a:rPr lang="en-US" altLang="zh-CN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TSV</a:t>
            </a:r>
            <a:r>
              <a:rPr lang="en-US" altLang="zh-CN" b="1" baseline="-25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 defTabSz="992188"/>
            <a:fld id="{5DAD5F4B-C726-4FD2-976C-461170716224}" type="slidenum">
              <a:rPr lang="zh-CN" altLang="en-US"/>
              <a:pPr defTabSz="992188"/>
              <a:t>24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1A76E-1673-413A-AC3A-E13CA6404661}" type="slidenum">
              <a:rPr lang="zh-CN" altLang="en-US" smtClean="0"/>
              <a:pPr/>
              <a:t>25</a:t>
            </a:fld>
            <a:endParaRPr lang="en-US" altLang="zh-CN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Experimental results</a:t>
            </a:r>
          </a:p>
        </p:txBody>
      </p:sp>
      <p:sp>
        <p:nvSpPr>
          <p:cNvPr id="17" name="Rectangle 15"/>
          <p:cNvSpPr/>
          <p:nvPr/>
        </p:nvSpPr>
        <p:spPr>
          <a:xfrm>
            <a:off x="1829351" y="5791200"/>
            <a:ext cx="60192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Test time comparison for a 20-TSV network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90600"/>
            <a:ext cx="5534024" cy="46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defTabSz="992188"/>
            <a:r>
              <a:rPr lang="en-US" altLang="zh-CN" sz="1400" dirty="0" smtClean="0"/>
              <a:t>Sep 30, 2014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defTabSz="992188">
              <a:defRPr/>
            </a:pPr>
            <a:r>
              <a:rPr lang="en-US" altLang="zh-CN" dirty="0" err="1" smtClean="0">
                <a:latin typeface="+mn-lt"/>
              </a:rPr>
              <a:t>Bei’s</a:t>
            </a:r>
            <a:r>
              <a:rPr lang="en-US" altLang="zh-CN" dirty="0" smtClean="0">
                <a:latin typeface="+mn-lt"/>
              </a:rPr>
              <a:t> final exam</a:t>
            </a:r>
            <a:endParaRPr lang="en-US" altLang="zh-CN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1A76E-1673-413A-AC3A-E13CA6404661}" type="slidenum">
              <a:rPr lang="zh-CN" altLang="en-US" smtClean="0"/>
              <a:pPr/>
              <a:t>26</a:t>
            </a:fld>
            <a:endParaRPr lang="en-US" altLang="zh-CN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Experimental results</a:t>
            </a:r>
          </a:p>
        </p:txBody>
      </p:sp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1231996" y="5334000"/>
            <a:ext cx="6769004" cy="39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0" tIns="45267" rIns="457200" bIns="45267">
            <a:spAutoFit/>
          </a:bodyPr>
          <a:lstStyle/>
          <a:p>
            <a:r>
              <a:rPr lang="en-US" altLang="zh-CN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Test time comparison for resolution constraint </a:t>
            </a:r>
            <a:r>
              <a:rPr lang="en-US" altLang="zh-CN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altLang="zh-CN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 3</a:t>
            </a:r>
            <a:endParaRPr lang="en-US" altLang="zh-CN" sz="2000" dirty="0">
              <a:solidFill>
                <a:schemeClr val="tx2"/>
              </a:solidFill>
            </a:endParaRPr>
          </a:p>
        </p:txBody>
      </p:sp>
      <p:pic>
        <p:nvPicPr>
          <p:cNvPr id="260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836821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defTabSz="992188"/>
            <a:r>
              <a:rPr lang="en-US" altLang="zh-CN" sz="1400" dirty="0" smtClean="0"/>
              <a:t>Sep 30, 2014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defTabSz="992188">
              <a:defRPr/>
            </a:pPr>
            <a:r>
              <a:rPr lang="en-US" altLang="zh-CN" dirty="0" err="1" smtClean="0">
                <a:latin typeface="+mn-lt"/>
              </a:rPr>
              <a:t>Bei’s</a:t>
            </a:r>
            <a:r>
              <a:rPr lang="en-US" altLang="zh-CN" dirty="0" smtClean="0">
                <a:latin typeface="+mn-lt"/>
              </a:rPr>
              <a:t> final exam</a:t>
            </a:r>
            <a:endParaRPr lang="en-US" altLang="zh-CN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1A76E-1673-413A-AC3A-E13CA6404661}" type="slidenum">
              <a:rPr lang="zh-CN" altLang="en-US" smtClean="0"/>
              <a:pPr/>
              <a:t>27</a:t>
            </a:fld>
            <a:endParaRPr lang="en-US" altLang="zh-CN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Experimental results</a:t>
            </a:r>
          </a:p>
        </p:txBody>
      </p:sp>
      <p:sp>
        <p:nvSpPr>
          <p:cNvPr id="10" name="Text Box 88"/>
          <p:cNvSpPr txBox="1">
            <a:spLocks noChangeArrowheads="1"/>
          </p:cNvSpPr>
          <p:nvPr/>
        </p:nvSpPr>
        <p:spPr bwMode="auto">
          <a:xfrm>
            <a:off x="1914361" y="5486400"/>
            <a:ext cx="5400839" cy="39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0" tIns="45267" rIns="457200" bIns="45267">
            <a:spAutoFit/>
          </a:bodyPr>
          <a:lstStyle/>
          <a:p>
            <a:r>
              <a:rPr lang="en-US" altLang="zh-CN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Comparison of number of sessions for </a:t>
            </a:r>
            <a:r>
              <a:rPr lang="en-US" altLang="zh-CN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altLang="zh-CN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 4</a:t>
            </a:r>
            <a:endParaRPr lang="en-US" altLang="zh-CN" sz="2000" dirty="0">
              <a:solidFill>
                <a:schemeClr val="tx2"/>
              </a:solidFill>
            </a:endParaRPr>
          </a:p>
        </p:txBody>
      </p:sp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8399374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defTabSz="992188"/>
            <a:r>
              <a:rPr lang="en-US" altLang="zh-CN" sz="1400" dirty="0" smtClean="0"/>
              <a:t>Sep 30, 2014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defTabSz="992188">
              <a:defRPr/>
            </a:pPr>
            <a:r>
              <a:rPr lang="en-US" altLang="zh-CN" dirty="0" err="1" smtClean="0">
                <a:latin typeface="+mn-lt"/>
              </a:rPr>
              <a:t>Bei’s</a:t>
            </a:r>
            <a:r>
              <a:rPr lang="en-US" altLang="zh-CN" dirty="0" smtClean="0">
                <a:latin typeface="+mn-lt"/>
              </a:rPr>
              <a:t> final exam</a:t>
            </a:r>
            <a:endParaRPr lang="en-US" altLang="zh-CN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Presentation Outline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609600"/>
            <a:ext cx="8229600" cy="4876800"/>
          </a:xfrm>
          <a:prstGeom prst="rect">
            <a:avLst/>
          </a:prstGeom>
        </p:spPr>
        <p:txBody>
          <a:bodyPr/>
          <a:lstStyle/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Introduction</a:t>
            </a: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altLang="zh-CN" sz="2800" kern="0" noProof="0" dirty="0" smtClean="0">
                <a:latin typeface="+mn-lt"/>
                <a:ea typeface="宋体" pitchFamily="2" charset="-122"/>
              </a:rPr>
              <a:t>Problem Statements</a:t>
            </a: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800" b="0" i="0" u="none" strike="noStrike" kern="0" cap="none" spc="0" normalizeH="0" baseline="0" dirty="0" err="1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Prebond</a:t>
            </a:r>
            <a:r>
              <a:rPr kumimoji="0" lang="en-US" altLang="zh-CN" sz="2800" b="0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TSV test</a:t>
            </a:r>
            <a:r>
              <a:rPr kumimoji="0" lang="en-US" altLang="zh-CN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optimization</a:t>
            </a:r>
          </a:p>
          <a:p>
            <a:pPr marL="733425" lvl="1" indent="-28257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000" kern="0" dirty="0" smtClean="0">
                <a:ea typeface="宋体" pitchFamily="2" charset="-122"/>
              </a:rPr>
              <a:t>Test session generation</a:t>
            </a:r>
          </a:p>
          <a:p>
            <a:pPr marL="733425" lvl="1" indent="-28257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000" kern="0" dirty="0" smtClean="0">
                <a:solidFill>
                  <a:schemeClr val="tx2"/>
                </a:solidFill>
                <a:ea typeface="宋体" pitchFamily="2" charset="-122"/>
              </a:rPr>
              <a:t>Dynamically identify faulty TSVs</a:t>
            </a:r>
          </a:p>
          <a:p>
            <a:pPr marL="733425" lvl="1" indent="-28257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000" kern="0" dirty="0" smtClean="0">
                <a:ea typeface="宋体" pitchFamily="2" charset="-122"/>
              </a:rPr>
              <a:t>Test session scheduling</a:t>
            </a:r>
          </a:p>
          <a:p>
            <a:pPr marL="733425" lvl="1" indent="-28257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000" kern="0" dirty="0" smtClean="0">
                <a:ea typeface="宋体" pitchFamily="2" charset="-122"/>
              </a:rPr>
              <a:t>Three-step test time optimization</a:t>
            </a: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altLang="zh-CN" sz="2800" kern="0" dirty="0" smtClean="0">
                <a:latin typeface="+mn-lt"/>
                <a:ea typeface="宋体" pitchFamily="2" charset="-122"/>
              </a:rPr>
              <a:t>Wafer-on-wafer stacking yield improvement and cost reduction</a:t>
            </a: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Conclusion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 defTabSz="992188"/>
            <a:fld id="{5DAD5F4B-C726-4FD2-976C-461170716224}" type="slidenum">
              <a:rPr lang="zh-CN" altLang="en-US"/>
              <a:pPr defTabSz="992188"/>
              <a:t>28</a:t>
            </a:fld>
            <a:endParaRPr lang="en-US" altLang="zh-CN"/>
          </a:p>
        </p:txBody>
      </p:sp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defTabSz="992188"/>
            <a:r>
              <a:rPr lang="en-US" altLang="zh-CN" sz="1400" dirty="0" smtClean="0"/>
              <a:t>Sep 30, 2014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defTabSz="992188">
              <a:defRPr/>
            </a:pPr>
            <a:r>
              <a:rPr lang="en-US" altLang="zh-CN" dirty="0" err="1" smtClean="0">
                <a:latin typeface="+mn-lt"/>
              </a:rPr>
              <a:t>Bei’s</a:t>
            </a:r>
            <a:r>
              <a:rPr lang="en-US" altLang="zh-CN" dirty="0" smtClean="0">
                <a:latin typeface="+mn-lt"/>
              </a:rPr>
              <a:t> final exam</a:t>
            </a:r>
            <a:endParaRPr lang="en-US" altLang="zh-CN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Dynamically identify faulty TSVs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066800"/>
            <a:ext cx="8229600" cy="4572000"/>
          </a:xfrm>
          <a:prstGeom prst="rect">
            <a:avLst/>
          </a:prstGeom>
        </p:spPr>
        <p:txBody>
          <a:bodyPr/>
          <a:lstStyle/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altLang="zh-CN" sz="2800" kern="0" dirty="0" smtClean="0">
                <a:solidFill>
                  <a:schemeClr val="tx2"/>
                </a:solidFill>
                <a:latin typeface="+mn-lt"/>
                <a:ea typeface="宋体" pitchFamily="2" charset="-122"/>
              </a:rPr>
              <a:t>Motivation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908050"/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2200" kern="0" dirty="0" smtClean="0">
                <a:solidFill>
                  <a:schemeClr val="tx2"/>
                </a:solidFill>
                <a:ea typeface="宋体" charset="-122"/>
              </a:rPr>
              <a:t>To pinpoint 1 faulty TSV in a 6-TSV network with minimum resolution constraint of </a:t>
            </a:r>
            <a:r>
              <a:rPr lang="en-US" altLang="zh-CN" sz="2200" i="1" kern="0" dirty="0" smtClean="0">
                <a:solidFill>
                  <a:schemeClr val="tx2"/>
                </a:solidFill>
                <a:ea typeface="宋体" charset="-122"/>
              </a:rPr>
              <a:t>r</a:t>
            </a:r>
            <a:r>
              <a:rPr lang="en-US" altLang="zh-CN" sz="2200" kern="0" dirty="0" smtClean="0">
                <a:solidFill>
                  <a:schemeClr val="tx2"/>
                </a:solidFill>
                <a:ea typeface="宋体" charset="-122"/>
              </a:rPr>
              <a:t> = 4. Optimal sessions are</a:t>
            </a:r>
          </a:p>
          <a:p>
            <a:pPr algn="just" defTabSz="908050"/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     {1,2,3},  {1,4,5},  {2,4,6},  {3,5,6}</a:t>
            </a:r>
          </a:p>
          <a:p>
            <a:pPr algn="just" defTabSz="908050"/>
            <a:endParaRPr lang="en-US" altLang="zh-CN" sz="2000" kern="0" dirty="0" smtClean="0">
              <a:solidFill>
                <a:schemeClr val="tx2"/>
              </a:solidFill>
              <a:ea typeface="宋体" charset="-122"/>
            </a:endParaRPr>
          </a:p>
          <a:p>
            <a:pPr marL="457200" indent="-457200" algn="just" defTabSz="908050">
              <a:buAutoNum type="arabicParenR"/>
            </a:pPr>
            <a:r>
              <a:rPr lang="en-US" altLang="zh-CN" sz="2200" kern="0" dirty="0" smtClean="0">
                <a:solidFill>
                  <a:schemeClr val="tx2"/>
                </a:solidFill>
                <a:ea typeface="宋体" charset="-122"/>
              </a:rPr>
              <a:t>If </a:t>
            </a:r>
            <a:r>
              <a:rPr lang="en-US" altLang="zh-CN" sz="2200" i="1" kern="0" dirty="0" smtClean="0">
                <a:solidFill>
                  <a:schemeClr val="tx2"/>
                </a:solidFill>
                <a:ea typeface="宋体" charset="-122"/>
              </a:rPr>
              <a:t>TSV</a:t>
            </a:r>
            <a:r>
              <a:rPr lang="en-US" altLang="zh-CN" sz="2200" i="1" kern="0" baseline="-25000" dirty="0" smtClean="0">
                <a:solidFill>
                  <a:schemeClr val="tx2"/>
                </a:solidFill>
                <a:ea typeface="宋体" charset="-122"/>
              </a:rPr>
              <a:t>1</a:t>
            </a:r>
            <a:r>
              <a:rPr lang="en-US" altLang="zh-CN" sz="2200" kern="0" dirty="0" smtClean="0">
                <a:solidFill>
                  <a:schemeClr val="tx2"/>
                </a:solidFill>
                <a:ea typeface="宋体" charset="-122"/>
              </a:rPr>
              <a:t> is faulty, all 4 sessions need  to  be  tested  to identify it.</a:t>
            </a:r>
          </a:p>
          <a:p>
            <a:pPr algn="just"/>
            <a:endParaRPr lang="en-US" altLang="zh-CN" sz="2200" kern="0" dirty="0" smtClean="0">
              <a:solidFill>
                <a:schemeClr val="tx2"/>
              </a:solidFill>
              <a:ea typeface="宋体" charset="-122"/>
            </a:endParaRPr>
          </a:p>
          <a:p>
            <a:pPr marL="457200" indent="-457200" algn="just">
              <a:buAutoNum type="arabicParenR" startAt="2"/>
            </a:pPr>
            <a:r>
              <a:rPr lang="en-US" altLang="zh-CN" sz="2200" kern="0" dirty="0" smtClean="0">
                <a:solidFill>
                  <a:schemeClr val="tx2"/>
                </a:solidFill>
                <a:ea typeface="宋体" charset="-122"/>
              </a:rPr>
              <a:t>If </a:t>
            </a:r>
            <a:r>
              <a:rPr lang="en-US" altLang="zh-CN" sz="2200" i="1" kern="0" dirty="0" smtClean="0">
                <a:solidFill>
                  <a:schemeClr val="tx2"/>
                </a:solidFill>
                <a:ea typeface="宋体" charset="-122"/>
              </a:rPr>
              <a:t>TSV</a:t>
            </a:r>
            <a:r>
              <a:rPr lang="en-US" altLang="zh-CN" sz="2200" i="1" kern="0" baseline="-25000" dirty="0" smtClean="0">
                <a:solidFill>
                  <a:schemeClr val="tx2"/>
                </a:solidFill>
                <a:ea typeface="宋体" charset="-122"/>
              </a:rPr>
              <a:t>6</a:t>
            </a:r>
            <a:r>
              <a:rPr lang="en-US" altLang="zh-CN" sz="2200" i="1" kern="0" dirty="0" smtClean="0">
                <a:solidFill>
                  <a:schemeClr val="tx2"/>
                </a:solidFill>
                <a:ea typeface="宋体" charset="-122"/>
              </a:rPr>
              <a:t> </a:t>
            </a:r>
            <a:r>
              <a:rPr lang="en-US" altLang="zh-CN" sz="2200" kern="0" dirty="0" smtClean="0">
                <a:solidFill>
                  <a:schemeClr val="tx2"/>
                </a:solidFill>
                <a:ea typeface="宋体" charset="-122"/>
              </a:rPr>
              <a:t>is faulty, only the </a:t>
            </a:r>
            <a:r>
              <a:rPr lang="en-US" altLang="zh-CN" sz="2200" kern="0" dirty="0" err="1" smtClean="0">
                <a:solidFill>
                  <a:schemeClr val="tx2"/>
                </a:solidFill>
                <a:ea typeface="宋体" charset="-122"/>
              </a:rPr>
              <a:t>ﬁrst</a:t>
            </a:r>
            <a:r>
              <a:rPr lang="en-US" altLang="zh-CN" sz="2200" kern="0" dirty="0" smtClean="0">
                <a:solidFill>
                  <a:schemeClr val="tx2"/>
                </a:solidFill>
                <a:ea typeface="宋体" charset="-122"/>
              </a:rPr>
              <a:t> 3 sessions need to be tested to </a:t>
            </a:r>
          </a:p>
          <a:p>
            <a:pPr marL="457200" indent="-457200" algn="just"/>
            <a:r>
              <a:rPr lang="en-US" altLang="zh-CN" sz="2200" kern="0" dirty="0" smtClean="0">
                <a:solidFill>
                  <a:schemeClr val="tx2"/>
                </a:solidFill>
                <a:ea typeface="宋体" charset="-122"/>
              </a:rPr>
              <a:t>      pinpoint it. </a:t>
            </a:r>
          </a:p>
          <a:p>
            <a:pPr marL="457200" indent="-457200" algn="just"/>
            <a:endParaRPr lang="en-US" altLang="zh-CN" sz="2200" kern="0" dirty="0" smtClean="0">
              <a:solidFill>
                <a:schemeClr val="tx2"/>
              </a:solidFill>
              <a:ea typeface="宋体" charset="-122"/>
            </a:endParaRPr>
          </a:p>
          <a:p>
            <a:pPr marL="457200" indent="-457200" algn="just"/>
            <a:r>
              <a:rPr lang="en-US" altLang="zh-CN" sz="2200" kern="0" dirty="0" smtClean="0">
                <a:solidFill>
                  <a:schemeClr val="tx2"/>
                </a:solidFill>
                <a:ea typeface="宋体" charset="-122"/>
              </a:rPr>
              <a:t>3)  Develop an algorithm to terminate the test as soon as our goal of </a:t>
            </a:r>
            <a:r>
              <a:rPr lang="en-US" altLang="zh-CN" sz="2200" kern="0" dirty="0" err="1" smtClean="0">
                <a:solidFill>
                  <a:schemeClr val="tx2"/>
                </a:solidFill>
                <a:ea typeface="宋体" charset="-122"/>
              </a:rPr>
              <a:t>identiﬁcation</a:t>
            </a:r>
            <a:r>
              <a:rPr lang="en-US" altLang="zh-CN" sz="2200" kern="0" dirty="0" smtClean="0">
                <a:solidFill>
                  <a:schemeClr val="tx2"/>
                </a:solidFill>
                <a:ea typeface="宋体" charset="-122"/>
              </a:rPr>
              <a:t> is reached.</a:t>
            </a:r>
          </a:p>
          <a:p>
            <a:pPr algn="just"/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 defTabSz="992188"/>
            <a:fld id="{5DAD5F4B-C726-4FD2-976C-461170716224}" type="slidenum">
              <a:rPr lang="zh-CN" altLang="en-US"/>
              <a:pPr defTabSz="992188"/>
              <a:t>29</a:t>
            </a:fld>
            <a:endParaRPr lang="en-US" altLang="zh-CN"/>
          </a:p>
        </p:txBody>
      </p:sp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defTabSz="992188"/>
            <a:r>
              <a:rPr lang="en-US" altLang="zh-CN" sz="1400" dirty="0" smtClean="0"/>
              <a:t>Sep 30, 2014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defTabSz="992188">
              <a:defRPr/>
            </a:pPr>
            <a:r>
              <a:rPr lang="en-US" altLang="zh-CN" dirty="0" err="1" smtClean="0">
                <a:latin typeface="+mn-lt"/>
              </a:rPr>
              <a:t>Bei’s</a:t>
            </a:r>
            <a:r>
              <a:rPr lang="en-US" altLang="zh-CN" dirty="0" smtClean="0">
                <a:latin typeface="+mn-lt"/>
              </a:rPr>
              <a:t> final exam</a:t>
            </a:r>
            <a:endParaRPr lang="en-US" altLang="zh-CN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Presentation Outline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609600"/>
            <a:ext cx="8229600" cy="4876800"/>
          </a:xfrm>
          <a:prstGeom prst="rect">
            <a:avLst/>
          </a:prstGeom>
        </p:spPr>
        <p:txBody>
          <a:bodyPr/>
          <a:lstStyle/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Introduction</a:t>
            </a: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altLang="zh-CN" sz="2800" kern="0" noProof="0" dirty="0" smtClean="0">
                <a:latin typeface="+mn-lt"/>
                <a:ea typeface="宋体" pitchFamily="2" charset="-122"/>
              </a:rPr>
              <a:t>Problem Statements</a:t>
            </a: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800" b="0" i="0" u="none" strike="noStrike" kern="0" cap="none" spc="0" normalizeH="0" baseline="0" dirty="0" err="1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Prebond</a:t>
            </a:r>
            <a:r>
              <a:rPr kumimoji="0" lang="en-US" altLang="zh-CN" sz="2800" b="0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TSV test</a:t>
            </a:r>
            <a:r>
              <a:rPr kumimoji="0" lang="en-US" altLang="zh-CN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optimization</a:t>
            </a:r>
          </a:p>
          <a:p>
            <a:pPr marL="733425" lvl="1" indent="-28257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000" kern="0" dirty="0" smtClean="0">
                <a:ea typeface="宋体" pitchFamily="2" charset="-122"/>
              </a:rPr>
              <a:t>Test session generation</a:t>
            </a:r>
          </a:p>
          <a:p>
            <a:pPr marL="733425" lvl="1" indent="-28257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000" kern="0" dirty="0" smtClean="0">
                <a:ea typeface="宋体" pitchFamily="2" charset="-122"/>
              </a:rPr>
              <a:t>Dynamically identify faulty TSVs</a:t>
            </a:r>
          </a:p>
          <a:p>
            <a:pPr marL="733425" lvl="1" indent="-28257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000" kern="0" dirty="0" smtClean="0">
                <a:ea typeface="宋体" pitchFamily="2" charset="-122"/>
              </a:rPr>
              <a:t>Test session scheduling</a:t>
            </a:r>
          </a:p>
          <a:p>
            <a:pPr marL="733425" lvl="1" indent="-28257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000" kern="0" dirty="0" smtClean="0">
                <a:ea typeface="宋体" pitchFamily="2" charset="-122"/>
              </a:rPr>
              <a:t>Three-step test time optimization</a:t>
            </a: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altLang="zh-CN" sz="2800" kern="0" dirty="0" smtClean="0">
                <a:latin typeface="+mn-lt"/>
                <a:ea typeface="宋体" pitchFamily="2" charset="-122"/>
              </a:rPr>
              <a:t>Wafer-on-wafer stacking yield improvement and cost reduction</a:t>
            </a: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Conclusion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 defTabSz="992188"/>
            <a:fld id="{5DAD5F4B-C726-4FD2-976C-461170716224}" type="slidenum">
              <a:rPr lang="zh-CN" altLang="en-US"/>
              <a:pPr defTabSz="992188"/>
              <a:t>3</a:t>
            </a:fld>
            <a:endParaRPr lang="en-US" altLang="zh-CN"/>
          </a:p>
        </p:txBody>
      </p:sp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defTabSz="992188"/>
            <a:r>
              <a:rPr lang="en-US" altLang="zh-CN" sz="1400" dirty="0" smtClean="0"/>
              <a:t>Sep 30, 2014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defTabSz="992188">
              <a:defRPr/>
            </a:pPr>
            <a:r>
              <a:rPr lang="en-US" altLang="zh-CN" dirty="0" err="1" smtClean="0">
                <a:latin typeface="+mn-lt"/>
              </a:rPr>
              <a:t>Bei’s</a:t>
            </a:r>
            <a:r>
              <a:rPr lang="en-US" altLang="zh-CN" dirty="0" smtClean="0">
                <a:latin typeface="+mn-lt"/>
              </a:rPr>
              <a:t> final exam</a:t>
            </a:r>
            <a:endParaRPr lang="en-US" altLang="zh-CN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lvl="0" algn="ctr" defTabSz="992188" eaLnBrk="1" hangingPunct="1">
              <a:defRPr/>
            </a:pPr>
            <a:r>
              <a:rPr lang="en-US" altLang="zh-CN" sz="3400" kern="0" dirty="0" smtClean="0">
                <a:solidFill>
                  <a:srgbClr val="FFFF00"/>
                </a:solidFill>
                <a:ea typeface="宋体" pitchFamily="2" charset="-122"/>
              </a:rPr>
              <a:t>Dynamically identify faulty TSVs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066800"/>
            <a:ext cx="8229600" cy="4572000"/>
          </a:xfrm>
          <a:prstGeom prst="rect">
            <a:avLst/>
          </a:prstGeom>
        </p:spPr>
        <p:txBody>
          <a:bodyPr/>
          <a:lstStyle/>
          <a:p>
            <a:pPr marL="339725" indent="-33972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800" kern="0" dirty="0" smtClean="0">
                <a:solidFill>
                  <a:schemeClr val="tx2"/>
                </a:solidFill>
                <a:latin typeface="+mn-lt"/>
                <a:ea typeface="宋体" pitchFamily="2" charset="-122"/>
              </a:rPr>
              <a:t>Problem statement</a:t>
            </a:r>
          </a:p>
          <a:p>
            <a:pPr algn="just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Given a series of test sessions</a:t>
            </a:r>
            <a:r>
              <a:rPr lang="en-US" altLang="zh-CN" sz="2400" baseline="30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how to identify up to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faulty TSVs within a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-TSV network based on these sessions with minimum identification time.</a:t>
            </a: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39725" indent="-33972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800" kern="0" dirty="0" smtClean="0">
                <a:solidFill>
                  <a:schemeClr val="tx2"/>
                </a:solidFill>
                <a:latin typeface="+mn-lt"/>
                <a:ea typeface="宋体" pitchFamily="2" charset="-122"/>
              </a:rPr>
              <a:t>Solutions:</a:t>
            </a:r>
          </a:p>
          <a:p>
            <a:pPr algn="just" defTabSz="908050">
              <a:buFont typeface="Arial" pitchFamily="34" charset="0"/>
              <a:buChar char="•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 First, during the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identiﬁcation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process, any 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“currently unnecessary”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session is skipped. </a:t>
            </a:r>
          </a:p>
          <a:p>
            <a:pPr algn="just" defTabSz="908050"/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908050">
              <a:buFont typeface="Arial" pitchFamily="34" charset="0"/>
              <a:buChar char="•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Second, TSV test  is  terminated  as  soon  as  either  all  TSVs  have  been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identiﬁed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or the number of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identiﬁed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faulty TSV exceeds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 defTabSz="992188"/>
            <a:fld id="{5DAD5F4B-C726-4FD2-976C-461170716224}" type="slidenum">
              <a:rPr lang="zh-CN" altLang="en-US"/>
              <a:pPr defTabSz="992188"/>
              <a:t>30</a:t>
            </a:fld>
            <a:endParaRPr lang="en-US" altLang="zh-CN"/>
          </a:p>
        </p:txBody>
      </p:sp>
      <p:sp>
        <p:nvSpPr>
          <p:cNvPr id="7" name="矩形 6"/>
          <p:cNvSpPr/>
          <p:nvPr/>
        </p:nvSpPr>
        <p:spPr>
          <a:xfrm>
            <a:off x="914400" y="608707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200" dirty="0" smtClean="0"/>
              <a:t>B. Zhang and V. D. </a:t>
            </a:r>
            <a:r>
              <a:rPr lang="en-US" altLang="zh-CN" sz="1200" dirty="0" err="1" smtClean="0"/>
              <a:t>Agrawal</a:t>
            </a:r>
            <a:r>
              <a:rPr lang="en-US" altLang="zh-CN" sz="1200" dirty="0" smtClean="0"/>
              <a:t>, “</a:t>
            </a:r>
            <a:r>
              <a:rPr lang="en-US" altLang="zh-CN" sz="1200" i="1" dirty="0" smtClean="0"/>
              <a:t>An Optimal Probing Method of Pre-Bond TSV Fault </a:t>
            </a:r>
            <a:r>
              <a:rPr lang="en-US" altLang="zh-CN" sz="1200" i="1" dirty="0" err="1" smtClean="0"/>
              <a:t>Identiﬁcation</a:t>
            </a:r>
            <a:r>
              <a:rPr lang="en-US" altLang="zh-CN" sz="1200" i="1" dirty="0" smtClean="0"/>
              <a:t> for 3D Stacked ICs</a:t>
            </a:r>
            <a:r>
              <a:rPr lang="en-US" altLang="zh-CN" sz="1200" dirty="0" smtClean="0"/>
              <a:t>,” to appear in Proc. IEEE SOI-3D-Subthreshold Microelectronics Technology </a:t>
            </a:r>
            <a:r>
              <a:rPr lang="en-US" altLang="zh-CN" sz="1200" dirty="0" err="1" smtClean="0"/>
              <a:t>Uniﬁed</a:t>
            </a:r>
            <a:r>
              <a:rPr lang="en-US" altLang="zh-CN" sz="1200" dirty="0" smtClean="0"/>
              <a:t> Conference, Oct 2014.</a:t>
            </a:r>
          </a:p>
          <a:p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1A76E-1673-413A-AC3A-E13CA6404661}" type="slidenum">
              <a:rPr lang="zh-CN" altLang="en-US" smtClean="0"/>
              <a:pPr/>
              <a:t>31</a:t>
            </a:fld>
            <a:endParaRPr lang="en-US" altLang="zh-CN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Experimental results</a:t>
            </a:r>
          </a:p>
        </p:txBody>
      </p:sp>
      <p:pic>
        <p:nvPicPr>
          <p:cNvPr id="269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0212" y="1863725"/>
            <a:ext cx="9366612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 bwMode="auto">
          <a:xfrm>
            <a:off x="2667000" y="2362200"/>
            <a:ext cx="304800" cy="228600"/>
          </a:xfrm>
          <a:prstGeom prst="rect">
            <a:avLst/>
          </a:prstGeom>
          <a:solidFill>
            <a:schemeClr val="tx1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 Box 88"/>
          <p:cNvSpPr txBox="1">
            <a:spLocks noChangeArrowheads="1"/>
          </p:cNvSpPr>
          <p:nvPr/>
        </p:nvSpPr>
        <p:spPr bwMode="auto">
          <a:xfrm>
            <a:off x="1066800" y="1121829"/>
            <a:ext cx="7924800" cy="70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0" tIns="45267" rIns="457200" bIns="45267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Exhaustive and dynamically optimized application of TSV test sessions constructed by ILP model 1</a:t>
            </a:r>
            <a:endParaRPr lang="en-US" altLang="zh-CN" sz="2000" dirty="0">
              <a:solidFill>
                <a:schemeClr val="tx2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defTabSz="992188"/>
            <a:r>
              <a:rPr lang="en-US" altLang="zh-CN" sz="1400" dirty="0" smtClean="0"/>
              <a:t>Sep 30, 2014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defTabSz="992188">
              <a:defRPr/>
            </a:pPr>
            <a:r>
              <a:rPr lang="en-US" altLang="zh-CN" dirty="0" err="1" smtClean="0">
                <a:latin typeface="+mn-lt"/>
              </a:rPr>
              <a:t>Bei’s</a:t>
            </a:r>
            <a:r>
              <a:rPr lang="en-US" altLang="zh-CN" dirty="0" smtClean="0">
                <a:latin typeface="+mn-lt"/>
              </a:rPr>
              <a:t> final exam</a:t>
            </a:r>
            <a:endParaRPr lang="en-US" altLang="zh-CN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Presentation Outline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609600"/>
            <a:ext cx="8229600" cy="4876800"/>
          </a:xfrm>
          <a:prstGeom prst="rect">
            <a:avLst/>
          </a:prstGeom>
        </p:spPr>
        <p:txBody>
          <a:bodyPr/>
          <a:lstStyle/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Introduction</a:t>
            </a: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altLang="zh-CN" sz="2800" kern="0" noProof="0" dirty="0" smtClean="0">
                <a:latin typeface="+mn-lt"/>
                <a:ea typeface="宋体" pitchFamily="2" charset="-122"/>
              </a:rPr>
              <a:t>Problem Statements</a:t>
            </a: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800" b="0" i="0" u="none" strike="noStrike" kern="0" cap="none" spc="0" normalizeH="0" baseline="0" dirty="0" err="1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Prebond</a:t>
            </a:r>
            <a:r>
              <a:rPr kumimoji="0" lang="en-US" altLang="zh-CN" sz="2800" b="0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TSV test</a:t>
            </a:r>
            <a:r>
              <a:rPr kumimoji="0" lang="en-US" altLang="zh-CN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optimization</a:t>
            </a:r>
          </a:p>
          <a:p>
            <a:pPr marL="733425" lvl="1" indent="-28257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000" kern="0" dirty="0" smtClean="0">
                <a:ea typeface="宋体" pitchFamily="2" charset="-122"/>
              </a:rPr>
              <a:t>Test session generation</a:t>
            </a:r>
          </a:p>
          <a:p>
            <a:pPr marL="733425" lvl="1" indent="-28257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000" kern="0" dirty="0" smtClean="0">
                <a:ea typeface="宋体" pitchFamily="2" charset="-122"/>
              </a:rPr>
              <a:t>Dynamically identify faulty TSVs</a:t>
            </a:r>
          </a:p>
          <a:p>
            <a:pPr marL="733425" lvl="1" indent="-28257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000" kern="0" dirty="0" smtClean="0">
                <a:solidFill>
                  <a:schemeClr val="tx2"/>
                </a:solidFill>
                <a:ea typeface="宋体" pitchFamily="2" charset="-122"/>
              </a:rPr>
              <a:t>Test session scheduling</a:t>
            </a:r>
          </a:p>
          <a:p>
            <a:pPr marL="733425" lvl="1" indent="-28257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000" kern="0" dirty="0" smtClean="0">
                <a:ea typeface="宋体" pitchFamily="2" charset="-122"/>
              </a:rPr>
              <a:t>Three-step test time optimization</a:t>
            </a: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altLang="zh-CN" sz="2800" kern="0" dirty="0" smtClean="0">
                <a:latin typeface="+mn-lt"/>
                <a:ea typeface="宋体" pitchFamily="2" charset="-122"/>
              </a:rPr>
              <a:t>Wafer-on-wafer stacking yield improvement and cost reduction</a:t>
            </a: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Conclusion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 defTabSz="992188"/>
            <a:fld id="{5DAD5F4B-C726-4FD2-976C-461170716224}" type="slidenum">
              <a:rPr lang="zh-CN" altLang="en-US"/>
              <a:pPr defTabSz="992188"/>
              <a:t>32</a:t>
            </a:fld>
            <a:endParaRPr lang="en-US" altLang="zh-CN"/>
          </a:p>
        </p:txBody>
      </p:sp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defTabSz="992188"/>
            <a:r>
              <a:rPr lang="en-US" altLang="zh-CN" sz="1400" dirty="0" smtClean="0"/>
              <a:t>Sep 30, 2014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defTabSz="992188">
              <a:defRPr/>
            </a:pPr>
            <a:r>
              <a:rPr lang="en-US" altLang="zh-CN" dirty="0" err="1" smtClean="0">
                <a:latin typeface="+mn-lt"/>
              </a:rPr>
              <a:t>Bei’s</a:t>
            </a:r>
            <a:r>
              <a:rPr lang="en-US" altLang="zh-CN" dirty="0" smtClean="0">
                <a:latin typeface="+mn-lt"/>
              </a:rPr>
              <a:t> final exam</a:t>
            </a:r>
            <a:endParaRPr lang="en-US" altLang="zh-CN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Test Session Scheduling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066800"/>
            <a:ext cx="8229600" cy="4572000"/>
          </a:xfrm>
          <a:prstGeom prst="rect">
            <a:avLst/>
          </a:prstGeom>
        </p:spPr>
        <p:txBody>
          <a:bodyPr/>
          <a:lstStyle/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altLang="zh-CN" sz="2800" kern="0" dirty="0" smtClean="0">
                <a:solidFill>
                  <a:schemeClr val="tx2"/>
                </a:solidFill>
                <a:latin typeface="+mn-lt"/>
                <a:ea typeface="宋体" pitchFamily="2" charset="-122"/>
              </a:rPr>
              <a:t>Motivation 1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 In real silicon, TSV yield is expected to be more than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99% .  It is most likely there is less than 1 faulty TSV within a TSV network.  </a:t>
            </a:r>
          </a:p>
          <a:p>
            <a:pPr algn="just"/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 defTabSz="992188"/>
            <a:fld id="{5DAD5F4B-C726-4FD2-976C-461170716224}" type="slidenum">
              <a:rPr lang="zh-CN" altLang="en-US"/>
              <a:pPr defTabSz="992188"/>
              <a:t>33</a:t>
            </a:fld>
            <a:endParaRPr lang="en-US" altLang="zh-CN"/>
          </a:p>
        </p:txBody>
      </p:sp>
      <p:pic>
        <p:nvPicPr>
          <p:cNvPr id="263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318623"/>
            <a:ext cx="5524500" cy="300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88"/>
          <p:cNvSpPr txBox="1">
            <a:spLocks noChangeArrowheads="1"/>
          </p:cNvSpPr>
          <p:nvPr/>
        </p:nvSpPr>
        <p:spPr bwMode="auto">
          <a:xfrm>
            <a:off x="457200" y="2869267"/>
            <a:ext cx="8686800" cy="39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0" tIns="45267" rIns="457200" bIns="45267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Probability of different number of failing TSVs within a 15-TSV network</a:t>
            </a:r>
            <a:endParaRPr lang="en-US" altLang="zh-CN" sz="2000" dirty="0">
              <a:solidFill>
                <a:schemeClr val="tx2"/>
              </a:solidFill>
            </a:endParaRPr>
          </a:p>
        </p:txBody>
      </p:sp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defTabSz="992188"/>
            <a:r>
              <a:rPr lang="en-US" altLang="zh-CN" sz="1400" dirty="0" smtClean="0"/>
              <a:t>Sep 30, 2014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defTabSz="992188">
              <a:defRPr/>
            </a:pPr>
            <a:r>
              <a:rPr lang="en-US" altLang="zh-CN" dirty="0" err="1" smtClean="0">
                <a:latin typeface="+mn-lt"/>
              </a:rPr>
              <a:t>Bei’s</a:t>
            </a:r>
            <a:r>
              <a:rPr lang="en-US" altLang="zh-CN" dirty="0" smtClean="0">
                <a:latin typeface="+mn-lt"/>
              </a:rPr>
              <a:t> final exam</a:t>
            </a:r>
            <a:endParaRPr lang="en-US" altLang="zh-CN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Test Session Scheduling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219200"/>
            <a:ext cx="8229600" cy="4572000"/>
          </a:xfrm>
          <a:prstGeom prst="rect">
            <a:avLst/>
          </a:prstGeom>
        </p:spPr>
        <p:txBody>
          <a:bodyPr/>
          <a:lstStyle/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altLang="zh-CN" sz="2800" kern="0" dirty="0" smtClean="0">
                <a:solidFill>
                  <a:schemeClr val="tx2"/>
                </a:solidFill>
                <a:latin typeface="+mn-lt"/>
                <a:ea typeface="宋体" pitchFamily="2" charset="-122"/>
              </a:rPr>
              <a:t>Motivation 2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 In case of all TSVs within a network are fault free, all TSVs are identified as good TSVs as long as the already tested sessions covered all TSVs.   </a:t>
            </a:r>
          </a:p>
          <a:p>
            <a:pPr algn="just"/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 defTabSz="992188"/>
            <a:fld id="{5DAD5F4B-C726-4FD2-976C-461170716224}" type="slidenum">
              <a:rPr lang="zh-CN" altLang="en-US"/>
              <a:pPr defTabSz="992188"/>
              <a:t>34</a:t>
            </a:fld>
            <a:endParaRPr lang="en-US" altLang="zh-CN"/>
          </a:p>
        </p:txBody>
      </p:sp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defTabSz="992188"/>
            <a:r>
              <a:rPr lang="en-US" altLang="zh-CN" sz="1400" dirty="0" smtClean="0"/>
              <a:t>Sep 30, 2014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defTabSz="992188">
              <a:defRPr/>
            </a:pPr>
            <a:r>
              <a:rPr lang="en-US" altLang="zh-CN" dirty="0" err="1" smtClean="0">
                <a:latin typeface="+mn-lt"/>
              </a:rPr>
              <a:t>Bei’s</a:t>
            </a:r>
            <a:r>
              <a:rPr lang="en-US" altLang="zh-CN" dirty="0" smtClean="0">
                <a:latin typeface="+mn-lt"/>
              </a:rPr>
              <a:t> final exam</a:t>
            </a:r>
            <a:endParaRPr lang="en-US" altLang="zh-CN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Test Session Scheduling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066800"/>
            <a:ext cx="8229600" cy="4572000"/>
          </a:xfrm>
          <a:prstGeom prst="rect">
            <a:avLst/>
          </a:prstGeom>
        </p:spPr>
        <p:txBody>
          <a:bodyPr/>
          <a:lstStyle/>
          <a:p>
            <a:pPr marL="339725" indent="-33972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800" kern="0" dirty="0" smtClean="0">
                <a:solidFill>
                  <a:schemeClr val="tx2"/>
                </a:solidFill>
                <a:latin typeface="+mn-lt"/>
                <a:ea typeface="宋体" pitchFamily="2" charset="-122"/>
              </a:rPr>
              <a:t>Problem statement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Given a series of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test sessions that can uniquely identify up to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faulty TSVs within a TSV network of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TSVs,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ﬁnd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an optimal order to apply those sessions so that the expectation of pre-bond TSV test time is minimized for this TSV network.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 defTabSz="992188"/>
            <a:fld id="{5DAD5F4B-C726-4FD2-976C-461170716224}" type="slidenum">
              <a:rPr lang="zh-CN" altLang="en-US"/>
              <a:pPr defTabSz="992188"/>
              <a:t>35</a:t>
            </a:fld>
            <a:endParaRPr lang="en-US" altLang="zh-CN"/>
          </a:p>
        </p:txBody>
      </p:sp>
      <p:pic>
        <p:nvPicPr>
          <p:cNvPr id="266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114800"/>
            <a:ext cx="2895600" cy="89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609600" y="3505200"/>
            <a:ext cx="3280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0" dirty="0" smtClean="0">
                <a:solidFill>
                  <a:schemeClr val="tx2"/>
                </a:solidFill>
                <a:ea typeface="宋体" pitchFamily="2" charset="-122"/>
              </a:rPr>
              <a:t>Test time expectation: </a:t>
            </a:r>
            <a:endParaRPr lang="zh-CN" altLang="en-US" sz="2400" dirty="0"/>
          </a:p>
        </p:txBody>
      </p:sp>
      <p:graphicFrame>
        <p:nvGraphicFramePr>
          <p:cNvPr id="266242" name="Object 2"/>
          <p:cNvGraphicFramePr>
            <a:graphicFrameLocks noChangeAspect="1"/>
          </p:cNvGraphicFramePr>
          <p:nvPr/>
        </p:nvGraphicFramePr>
        <p:xfrm>
          <a:off x="2082800" y="5175250"/>
          <a:ext cx="5003800" cy="965200"/>
        </p:xfrm>
        <a:graphic>
          <a:graphicData uri="http://schemas.openxmlformats.org/presentationml/2006/ole">
            <p:oleObj spid="_x0000_s266242" name="Equation" r:id="rId4" imgW="5003640" imgH="965160" progId="Equation.DSMT4">
              <p:embed/>
            </p:oleObj>
          </a:graphicData>
        </a:graphic>
      </p:graphicFrame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defTabSz="992188"/>
            <a:r>
              <a:rPr lang="en-US" altLang="zh-CN" sz="1400" dirty="0" smtClean="0"/>
              <a:t>Sep 30, 2014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defTabSz="992188">
              <a:defRPr/>
            </a:pPr>
            <a:r>
              <a:rPr lang="en-US" altLang="zh-CN" dirty="0" err="1" smtClean="0">
                <a:latin typeface="+mn-lt"/>
              </a:rPr>
              <a:t>Bei’s</a:t>
            </a:r>
            <a:r>
              <a:rPr lang="en-US" altLang="zh-CN" dirty="0" smtClean="0">
                <a:latin typeface="+mn-lt"/>
              </a:rPr>
              <a:t> final exam</a:t>
            </a:r>
            <a:endParaRPr lang="en-US" altLang="zh-CN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Test Session Scheduling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066800"/>
            <a:ext cx="8229600" cy="4572000"/>
          </a:xfrm>
          <a:prstGeom prst="rect">
            <a:avLst/>
          </a:prstGeom>
        </p:spPr>
        <p:txBody>
          <a:bodyPr/>
          <a:lstStyle/>
          <a:p>
            <a:pPr marL="339725" indent="-33972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800" kern="0" dirty="0" smtClean="0">
                <a:solidFill>
                  <a:schemeClr val="tx2"/>
                </a:solidFill>
                <a:latin typeface="+mn-lt"/>
                <a:ea typeface="宋体" pitchFamily="2" charset="-122"/>
              </a:rPr>
              <a:t>A simplified problem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Given 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test  sessions  that  can  uniquely identify up to m faulty TSVs within a network of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TSVs, select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out of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sessions such that these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sessions cover each TSV at least 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once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and the total test time of the selected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sessions is minimum.</a:t>
            </a: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kern="0" dirty="0" smtClean="0">
                <a:solidFill>
                  <a:schemeClr val="tx2"/>
                </a:solidFill>
                <a:ea typeface="宋体" pitchFamily="2" charset="-122"/>
              </a:rPr>
              <a:t>This problem can be easily solved by constructing an ILP model (named ILP model 2).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 defTabSz="992188"/>
            <a:fld id="{5DAD5F4B-C726-4FD2-976C-461170716224}" type="slidenum">
              <a:rPr lang="zh-CN" altLang="en-US"/>
              <a:pPr defTabSz="992188"/>
              <a:t>36</a:t>
            </a:fld>
            <a:endParaRPr lang="en-US" altLang="zh-CN"/>
          </a:p>
        </p:txBody>
      </p:sp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defTabSz="992188"/>
            <a:r>
              <a:rPr lang="en-US" altLang="zh-CN" sz="1400" dirty="0" smtClean="0"/>
              <a:t>Sep 30, 2014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defTabSz="992188">
              <a:defRPr/>
            </a:pPr>
            <a:r>
              <a:rPr lang="en-US" altLang="zh-CN" dirty="0" err="1" smtClean="0">
                <a:latin typeface="+mn-lt"/>
              </a:rPr>
              <a:t>Bei’s</a:t>
            </a:r>
            <a:r>
              <a:rPr lang="en-US" altLang="zh-CN" dirty="0" smtClean="0">
                <a:latin typeface="+mn-lt"/>
              </a:rPr>
              <a:t> final exam</a:t>
            </a:r>
            <a:endParaRPr lang="en-US" altLang="zh-CN" dirty="0">
              <a:latin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9600" y="5710535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200" dirty="0" smtClean="0"/>
              <a:t>B. Zhang and V. D. </a:t>
            </a:r>
            <a:r>
              <a:rPr lang="en-US" altLang="zh-CN" sz="1200" dirty="0" err="1" smtClean="0"/>
              <a:t>Agrawal</a:t>
            </a:r>
            <a:r>
              <a:rPr lang="en-US" altLang="zh-CN" sz="1200" dirty="0" smtClean="0"/>
              <a:t>, “</a:t>
            </a:r>
            <a:r>
              <a:rPr lang="en-US" altLang="zh-CN" sz="1200" i="1" dirty="0" smtClean="0"/>
              <a:t>An Optimized Diagnostic Procedure for Pre-Bond TSV Defects</a:t>
            </a:r>
            <a:r>
              <a:rPr lang="en-US" altLang="zh-CN" sz="1200" dirty="0" smtClean="0"/>
              <a:t>,” to appear in Proc. 32nd IEEE International Conference on Computer Design, Oct 2014.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Iterative session sorting procedure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 defTabSz="992188"/>
            <a:fld id="{5DAD5F4B-C726-4FD2-976C-461170716224}" type="slidenum">
              <a:rPr lang="zh-CN" altLang="en-US"/>
              <a:pPr defTabSz="992188"/>
              <a:t>37</a:t>
            </a:fld>
            <a:endParaRPr lang="en-US" altLang="zh-CN"/>
          </a:p>
        </p:txBody>
      </p:sp>
      <p:sp>
        <p:nvSpPr>
          <p:cNvPr id="264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641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642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642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64201" name="Object 9"/>
          <p:cNvGraphicFramePr>
            <a:graphicFrameLocks noChangeAspect="1"/>
          </p:cNvGraphicFramePr>
          <p:nvPr/>
        </p:nvGraphicFramePr>
        <p:xfrm>
          <a:off x="1981200" y="1219200"/>
          <a:ext cx="5181600" cy="4753383"/>
        </p:xfrm>
        <a:graphic>
          <a:graphicData uri="http://schemas.openxmlformats.org/presentationml/2006/ole">
            <p:oleObj spid="_x0000_s264201" name="Visio" r:id="rId3" imgW="4978874" imgH="4564944" progId="Visio.Drawing.11">
              <p:embed/>
            </p:oleObj>
          </a:graphicData>
        </a:graphic>
      </p:graphicFrame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defTabSz="992188"/>
            <a:r>
              <a:rPr lang="en-US" altLang="zh-CN" sz="1400" dirty="0" smtClean="0"/>
              <a:t>Sep 30, 2014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defTabSz="992188">
              <a:defRPr/>
            </a:pPr>
            <a:r>
              <a:rPr lang="en-US" altLang="zh-CN" dirty="0" err="1" smtClean="0">
                <a:latin typeface="+mn-lt"/>
              </a:rPr>
              <a:t>Bei’s</a:t>
            </a:r>
            <a:r>
              <a:rPr lang="en-US" altLang="zh-CN" dirty="0" smtClean="0">
                <a:latin typeface="+mn-lt"/>
              </a:rPr>
              <a:t> final exam</a:t>
            </a:r>
            <a:endParaRPr lang="en-US" altLang="zh-CN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Presentation Outline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609600"/>
            <a:ext cx="8229600" cy="4876800"/>
          </a:xfrm>
          <a:prstGeom prst="rect">
            <a:avLst/>
          </a:prstGeom>
        </p:spPr>
        <p:txBody>
          <a:bodyPr/>
          <a:lstStyle/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Introduction</a:t>
            </a: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altLang="zh-CN" sz="2800" kern="0" noProof="0" dirty="0" smtClean="0">
                <a:latin typeface="+mn-lt"/>
                <a:ea typeface="宋体" pitchFamily="2" charset="-122"/>
              </a:rPr>
              <a:t>Problem Statements</a:t>
            </a: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800" b="0" i="0" u="none" strike="noStrike" kern="0" cap="none" spc="0" normalizeH="0" baseline="0" dirty="0" err="1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Prebond</a:t>
            </a:r>
            <a:r>
              <a:rPr kumimoji="0" lang="en-US" altLang="zh-CN" sz="2800" b="0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TSV test</a:t>
            </a:r>
            <a:r>
              <a:rPr kumimoji="0" lang="en-US" altLang="zh-CN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optimization</a:t>
            </a:r>
          </a:p>
          <a:p>
            <a:pPr marL="733425" lvl="1" indent="-28257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000" kern="0" dirty="0" smtClean="0">
                <a:ea typeface="宋体" pitchFamily="2" charset="-122"/>
              </a:rPr>
              <a:t>Test session generation</a:t>
            </a:r>
          </a:p>
          <a:p>
            <a:pPr marL="733425" lvl="1" indent="-28257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000" kern="0" dirty="0" smtClean="0">
                <a:ea typeface="宋体" pitchFamily="2" charset="-122"/>
              </a:rPr>
              <a:t>Dynamically identify faulty TSVs</a:t>
            </a:r>
          </a:p>
          <a:p>
            <a:pPr marL="733425" lvl="1" indent="-28257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000" kern="0" dirty="0" smtClean="0">
                <a:ea typeface="宋体" pitchFamily="2" charset="-122"/>
              </a:rPr>
              <a:t>Test session scheduling</a:t>
            </a:r>
          </a:p>
          <a:p>
            <a:pPr marL="733425" lvl="1" indent="-28257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000" kern="0" dirty="0" smtClean="0">
                <a:solidFill>
                  <a:schemeClr val="tx2"/>
                </a:solidFill>
                <a:ea typeface="宋体" pitchFamily="2" charset="-122"/>
              </a:rPr>
              <a:t>Three-step test time optimization</a:t>
            </a: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altLang="zh-CN" sz="2800" kern="0" dirty="0" smtClean="0">
                <a:latin typeface="+mn-lt"/>
                <a:ea typeface="宋体" pitchFamily="2" charset="-122"/>
              </a:rPr>
              <a:t>Wafer-on-wafer stacking yield improvement and cost reduction</a:t>
            </a: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Conclusion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 defTabSz="992188"/>
            <a:fld id="{5DAD5F4B-C726-4FD2-976C-461170716224}" type="slidenum">
              <a:rPr lang="zh-CN" altLang="en-US"/>
              <a:pPr defTabSz="992188"/>
              <a:t>38</a:t>
            </a:fld>
            <a:endParaRPr lang="en-US" altLang="zh-CN"/>
          </a:p>
        </p:txBody>
      </p:sp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defTabSz="992188"/>
            <a:r>
              <a:rPr lang="en-US" altLang="zh-CN" sz="1400" dirty="0" smtClean="0"/>
              <a:t>Sep 30, 2014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defTabSz="992188">
              <a:defRPr/>
            </a:pPr>
            <a:r>
              <a:rPr lang="en-US" altLang="zh-CN" dirty="0" err="1" smtClean="0">
                <a:latin typeface="+mn-lt"/>
              </a:rPr>
              <a:t>Bei’s</a:t>
            </a:r>
            <a:r>
              <a:rPr lang="en-US" altLang="zh-CN" dirty="0" smtClean="0">
                <a:latin typeface="+mn-lt"/>
              </a:rPr>
              <a:t> final exam</a:t>
            </a:r>
            <a:endParaRPr lang="en-US" altLang="zh-CN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Three-step Test</a:t>
            </a:r>
            <a:r>
              <a:rPr kumimoji="0" lang="en-US" altLang="zh-CN" sz="34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 Time Optimization</a:t>
            </a:r>
            <a:endParaRPr kumimoji="0" lang="en-US" altLang="zh-CN" sz="3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宋体" pitchFamily="2" charset="-122"/>
              <a:cs typeface="+mj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 defTabSz="992188"/>
            <a:fld id="{5DAD5F4B-C726-4FD2-976C-461170716224}" type="slidenum">
              <a:rPr lang="zh-CN" altLang="en-US"/>
              <a:pPr defTabSz="992188"/>
              <a:t>39</a:t>
            </a:fld>
            <a:endParaRPr lang="en-US" altLang="zh-CN"/>
          </a:p>
        </p:txBody>
      </p:sp>
      <p:sp>
        <p:nvSpPr>
          <p:cNvPr id="264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641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642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867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86724" name="Object 4"/>
          <p:cNvGraphicFramePr>
            <a:graphicFrameLocks noChangeAspect="1"/>
          </p:cNvGraphicFramePr>
          <p:nvPr/>
        </p:nvGraphicFramePr>
        <p:xfrm>
          <a:off x="1905000" y="838200"/>
          <a:ext cx="5638800" cy="5256057"/>
        </p:xfrm>
        <a:graphic>
          <a:graphicData uri="http://schemas.openxmlformats.org/presentationml/2006/ole">
            <p:oleObj spid="_x0000_s286724" name="Visio" r:id="rId3" imgW="4374641" imgH="4073112" progId="Visio.Drawing.11">
              <p:embed/>
            </p:oleObj>
          </a:graphicData>
        </a:graphic>
      </p:graphicFrame>
      <p:sp>
        <p:nvSpPr>
          <p:cNvPr id="11" name="矩形 10"/>
          <p:cNvSpPr/>
          <p:nvPr/>
        </p:nvSpPr>
        <p:spPr>
          <a:xfrm>
            <a:off x="609600" y="6324600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200" dirty="0" smtClean="0"/>
              <a:t>B. Zhang and V. D. </a:t>
            </a:r>
            <a:r>
              <a:rPr lang="en-US" altLang="zh-CN" sz="1200" dirty="0" err="1" smtClean="0"/>
              <a:t>Agrawal</a:t>
            </a:r>
            <a:r>
              <a:rPr lang="en-US" altLang="zh-CN" sz="1200" dirty="0" smtClean="0"/>
              <a:t>, “</a:t>
            </a:r>
            <a:r>
              <a:rPr lang="en-US" altLang="zh-CN" sz="1200" i="1" dirty="0" smtClean="0"/>
              <a:t>An Optimized Diagnostic Procedure for Pre-Bond TSV Defects</a:t>
            </a:r>
            <a:r>
              <a:rPr lang="en-US" altLang="zh-CN" sz="1200" dirty="0" smtClean="0"/>
              <a:t>,” to appear in Proc. 32nd IEEE International Conference on Computer Design, Oct 2014.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03F9-F524-4B87-84CC-BEF60091A4A5}" type="slidenum">
              <a:rPr lang="zh-CN" altLang="en-US" smtClean="0"/>
              <a:pPr/>
              <a:t>4</a:t>
            </a:fld>
            <a:endParaRPr lang="en-US" altLang="zh-CN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Introduction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7200" y="990600"/>
            <a:ext cx="8686800" cy="2781300"/>
          </a:xfrm>
          <a:prstGeom prst="rect">
            <a:avLst/>
          </a:prstGeom>
        </p:spPr>
        <p:txBody>
          <a:bodyPr/>
          <a:lstStyle/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ko-KR" sz="3100" kern="0" dirty="0" smtClean="0">
                <a:solidFill>
                  <a:schemeClr val="tx2"/>
                </a:solidFill>
                <a:latin typeface="+mn-lt"/>
                <a:ea typeface="굴림" charset="-127"/>
              </a:rPr>
              <a:t>3D stacked IC basic structure:</a:t>
            </a:r>
            <a:endParaRPr kumimoji="0" lang="en-US" altLang="ko-KR" sz="31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굴림" charset="-127"/>
              <a:cs typeface="+mn-cs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</a:rPr>
              <a:t>                 </a:t>
            </a:r>
            <a:endParaRPr kumimoji="0" lang="en-US" altLang="ko-KR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ko-KR" sz="2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ko-KR" sz="3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charset="-127"/>
              <a:cs typeface="+mn-cs"/>
            </a:endParaRP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ko-KR" altLang="en-US" sz="3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charset="-127"/>
              <a:cs typeface="+mn-cs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973477"/>
            <a:ext cx="3181350" cy="363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下箭头 14"/>
          <p:cNvSpPr/>
          <p:nvPr/>
        </p:nvSpPr>
        <p:spPr bwMode="auto">
          <a:xfrm rot="3203912">
            <a:off x="5092993" y="1797515"/>
            <a:ext cx="219635" cy="15982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5410200" y="1498600"/>
            <a:ext cx="2895600" cy="1066800"/>
          </a:xfrm>
          <a:prstGeom prst="rect">
            <a:avLst/>
          </a:prstGeom>
        </p:spPr>
        <p:txBody>
          <a:bodyPr/>
          <a:lstStyle/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    Through silicon </a:t>
            </a: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2400" kern="0" dirty="0" smtClean="0">
                <a:latin typeface="+mn-lt"/>
                <a:ea typeface="宋体" pitchFamily="2" charset="-122"/>
              </a:rPr>
              <a:t>      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Via (TSV)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defTabSz="992188"/>
            <a:r>
              <a:rPr lang="en-US" altLang="zh-CN" sz="1400" dirty="0" smtClean="0"/>
              <a:t>Sep 30, 2014</a:t>
            </a: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defTabSz="992188">
              <a:defRPr/>
            </a:pPr>
            <a:r>
              <a:rPr lang="en-US" altLang="zh-CN" dirty="0" err="1" smtClean="0">
                <a:latin typeface="+mn-lt"/>
              </a:rPr>
              <a:t>Bei’s</a:t>
            </a:r>
            <a:r>
              <a:rPr lang="en-US" altLang="zh-CN" dirty="0" smtClean="0">
                <a:latin typeface="+mn-lt"/>
              </a:rPr>
              <a:t> final exam</a:t>
            </a:r>
            <a:endParaRPr lang="en-US" altLang="zh-CN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Two-step Test</a:t>
            </a:r>
            <a:r>
              <a:rPr kumimoji="0" lang="en-US" altLang="zh-CN" sz="34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 Time Optimization</a:t>
            </a:r>
            <a:endParaRPr kumimoji="0" lang="en-US" altLang="zh-CN" sz="3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宋体" pitchFamily="2" charset="-122"/>
              <a:cs typeface="+mj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 defTabSz="992188"/>
            <a:fld id="{5DAD5F4B-C726-4FD2-976C-461170716224}" type="slidenum">
              <a:rPr lang="zh-CN" altLang="en-US"/>
              <a:pPr defTabSz="992188"/>
              <a:t>40</a:t>
            </a:fld>
            <a:endParaRPr lang="en-US" altLang="zh-CN"/>
          </a:p>
        </p:txBody>
      </p:sp>
      <p:sp>
        <p:nvSpPr>
          <p:cNvPr id="264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641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64200" name="Rectangle 8"/>
          <p:cNvSpPr>
            <a:spLocks noChangeArrowheads="1"/>
          </p:cNvSpPr>
          <p:nvPr/>
        </p:nvSpPr>
        <p:spPr bwMode="auto">
          <a:xfrm>
            <a:off x="-15240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338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33827" name="Object 3"/>
          <p:cNvGraphicFramePr>
            <a:graphicFrameLocks noChangeAspect="1"/>
          </p:cNvGraphicFramePr>
          <p:nvPr/>
        </p:nvGraphicFramePr>
        <p:xfrm>
          <a:off x="1905000" y="971654"/>
          <a:ext cx="5334000" cy="4971946"/>
        </p:xfrm>
        <a:graphic>
          <a:graphicData uri="http://schemas.openxmlformats.org/presentationml/2006/ole">
            <p:oleObj spid="_x0000_s333827" name="Visio" r:id="rId3" imgW="4374641" imgH="4073112" progId="Visio.Drawing.11">
              <p:embed/>
            </p:oleObj>
          </a:graphicData>
        </a:graphic>
      </p:graphicFrame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defTabSz="992188"/>
            <a:r>
              <a:rPr lang="en-US" altLang="zh-CN" sz="1400" dirty="0" smtClean="0"/>
              <a:t>Sep 30, 2014</a:t>
            </a: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defTabSz="992188">
              <a:defRPr/>
            </a:pPr>
            <a:r>
              <a:rPr lang="en-US" altLang="zh-CN" dirty="0" err="1" smtClean="0">
                <a:latin typeface="+mn-lt"/>
              </a:rPr>
              <a:t>Bei’s</a:t>
            </a:r>
            <a:r>
              <a:rPr lang="en-US" altLang="zh-CN" dirty="0" smtClean="0">
                <a:latin typeface="+mn-lt"/>
              </a:rPr>
              <a:t> final exam</a:t>
            </a:r>
            <a:endParaRPr lang="en-US" altLang="zh-CN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1A76E-1673-413A-AC3A-E13CA6404661}" type="slidenum">
              <a:rPr lang="zh-CN" altLang="en-US" smtClean="0"/>
              <a:pPr/>
              <a:t>41</a:t>
            </a:fld>
            <a:endParaRPr lang="en-US" altLang="zh-CN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Experimental results</a:t>
            </a:r>
          </a:p>
        </p:txBody>
      </p:sp>
      <p:sp>
        <p:nvSpPr>
          <p:cNvPr id="288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887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88771" name="图片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33600"/>
            <a:ext cx="8620929" cy="3144806"/>
          </a:xfrm>
          <a:prstGeom prst="rect">
            <a:avLst/>
          </a:prstGeom>
          <a:noFill/>
        </p:spPr>
      </p:pic>
      <p:sp>
        <p:nvSpPr>
          <p:cNvPr id="7" name="Text Box 88"/>
          <p:cNvSpPr txBox="1">
            <a:spLocks noChangeArrowheads="1"/>
          </p:cNvSpPr>
          <p:nvPr/>
        </p:nvSpPr>
        <p:spPr bwMode="auto">
          <a:xfrm>
            <a:off x="228600" y="1219200"/>
            <a:ext cx="8686800" cy="70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0" tIns="45267" rIns="457200" bIns="45267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Expectation of number of tested sessions, defect clustering coefficient </a:t>
            </a:r>
            <a:r>
              <a:rPr lang="el-GR" altLang="zh-CN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α = 1</a:t>
            </a:r>
            <a:r>
              <a:rPr lang="en-US" altLang="zh-CN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data shows (sessions for SOS2, sessions for SOS3, reduction by SOS3) </a:t>
            </a:r>
            <a:endParaRPr lang="en-US" altLang="zh-CN" sz="2000" dirty="0">
              <a:solidFill>
                <a:schemeClr val="tx2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defTabSz="992188"/>
            <a:r>
              <a:rPr lang="en-US" altLang="zh-CN" sz="1400" dirty="0" smtClean="0"/>
              <a:t>Sep 30, 2014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defTabSz="992188">
              <a:defRPr/>
            </a:pPr>
            <a:r>
              <a:rPr lang="en-US" altLang="zh-CN" dirty="0" err="1" smtClean="0">
                <a:latin typeface="+mn-lt"/>
              </a:rPr>
              <a:t>Bei’s</a:t>
            </a:r>
            <a:r>
              <a:rPr lang="en-US" altLang="zh-CN" dirty="0" smtClean="0">
                <a:latin typeface="+mn-lt"/>
              </a:rPr>
              <a:t> final exam</a:t>
            </a:r>
            <a:endParaRPr lang="en-US" altLang="zh-CN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1A76E-1673-413A-AC3A-E13CA6404661}" type="slidenum">
              <a:rPr lang="zh-CN" altLang="en-US" smtClean="0"/>
              <a:pPr/>
              <a:t>42</a:t>
            </a:fld>
            <a:endParaRPr lang="en-US" altLang="zh-CN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Experimental results</a:t>
            </a:r>
          </a:p>
        </p:txBody>
      </p:sp>
      <p:sp>
        <p:nvSpPr>
          <p:cNvPr id="288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887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99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43633"/>
            <a:ext cx="8610600" cy="311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8"/>
          <p:cNvSpPr txBox="1">
            <a:spLocks noChangeArrowheads="1"/>
          </p:cNvSpPr>
          <p:nvPr/>
        </p:nvSpPr>
        <p:spPr bwMode="auto">
          <a:xfrm>
            <a:off x="228600" y="1219200"/>
            <a:ext cx="8686800" cy="70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0" tIns="45267" rIns="457200" bIns="45267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Expectation of test time (µs), defect clustering coefficient </a:t>
            </a:r>
            <a:r>
              <a:rPr lang="el-GR" altLang="zh-CN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α = 1</a:t>
            </a:r>
            <a:r>
              <a:rPr lang="en-US" altLang="zh-CN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data shows (test time for SOS2, test time for SOS3, reduction by SOS3) </a:t>
            </a:r>
            <a:endParaRPr lang="en-US" altLang="zh-CN" sz="2000" dirty="0">
              <a:solidFill>
                <a:schemeClr val="tx2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defTabSz="992188"/>
            <a:r>
              <a:rPr lang="en-US" altLang="zh-CN" sz="1400" dirty="0" smtClean="0"/>
              <a:t>Sep 30, 2014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defTabSz="992188">
              <a:defRPr/>
            </a:pPr>
            <a:r>
              <a:rPr lang="en-US" altLang="zh-CN" dirty="0" err="1" smtClean="0">
                <a:latin typeface="+mn-lt"/>
              </a:rPr>
              <a:t>Bei’s</a:t>
            </a:r>
            <a:r>
              <a:rPr lang="en-US" altLang="zh-CN" dirty="0" smtClean="0">
                <a:latin typeface="+mn-lt"/>
              </a:rPr>
              <a:t> final exam</a:t>
            </a:r>
            <a:endParaRPr lang="en-US" altLang="zh-CN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Presentation Outline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609600"/>
            <a:ext cx="8229600" cy="4876800"/>
          </a:xfrm>
          <a:prstGeom prst="rect">
            <a:avLst/>
          </a:prstGeom>
        </p:spPr>
        <p:txBody>
          <a:bodyPr/>
          <a:lstStyle/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Introduction</a:t>
            </a: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altLang="zh-CN" sz="2800" kern="0" noProof="0" dirty="0" smtClean="0">
                <a:latin typeface="+mn-lt"/>
                <a:ea typeface="宋体" pitchFamily="2" charset="-122"/>
              </a:rPr>
              <a:t>Problem Statements</a:t>
            </a: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800" b="0" i="0" u="none" strike="noStrike" kern="0" cap="none" spc="0" normalizeH="0" baseline="0" dirty="0" err="1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Prebond</a:t>
            </a:r>
            <a:r>
              <a:rPr kumimoji="0" lang="en-US" altLang="zh-CN" sz="2800" b="0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TSV test</a:t>
            </a:r>
            <a:r>
              <a:rPr kumimoji="0" lang="en-US" altLang="zh-CN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optimization</a:t>
            </a:r>
          </a:p>
          <a:p>
            <a:pPr marL="733425" lvl="1" indent="-28257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000" kern="0" dirty="0" smtClean="0">
                <a:ea typeface="宋体" pitchFamily="2" charset="-122"/>
              </a:rPr>
              <a:t>Test session generation</a:t>
            </a:r>
          </a:p>
          <a:p>
            <a:pPr marL="733425" lvl="1" indent="-28257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000" kern="0" dirty="0" smtClean="0">
                <a:ea typeface="宋体" pitchFamily="2" charset="-122"/>
              </a:rPr>
              <a:t>Dynamically identify faulty TSVs</a:t>
            </a:r>
          </a:p>
          <a:p>
            <a:pPr marL="733425" lvl="1" indent="-28257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000" kern="0" dirty="0" smtClean="0">
                <a:ea typeface="宋体" pitchFamily="2" charset="-122"/>
              </a:rPr>
              <a:t>Test session scheduling</a:t>
            </a:r>
          </a:p>
          <a:p>
            <a:pPr marL="733425" lvl="1" indent="-28257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000" kern="0" dirty="0" smtClean="0">
                <a:ea typeface="宋体" pitchFamily="2" charset="-122"/>
              </a:rPr>
              <a:t>Three-step test time optimization</a:t>
            </a: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altLang="zh-CN" sz="2800" kern="0" dirty="0" smtClean="0">
                <a:solidFill>
                  <a:schemeClr val="tx2"/>
                </a:solidFill>
                <a:latin typeface="+mn-lt"/>
                <a:ea typeface="宋体" pitchFamily="2" charset="-122"/>
              </a:rPr>
              <a:t>Wafer-on-wafer stacking yield improvement and cost reduction</a:t>
            </a: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Conclusion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 defTabSz="992188"/>
            <a:fld id="{5DAD5F4B-C726-4FD2-976C-461170716224}" type="slidenum">
              <a:rPr lang="zh-CN" altLang="en-US"/>
              <a:pPr defTabSz="992188"/>
              <a:t>43</a:t>
            </a:fld>
            <a:endParaRPr lang="en-US" altLang="zh-CN"/>
          </a:p>
        </p:txBody>
      </p:sp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defTabSz="992188"/>
            <a:r>
              <a:rPr lang="en-US" altLang="zh-CN" sz="1400" dirty="0" smtClean="0"/>
              <a:t>Sep 30, 2014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defTabSz="992188">
              <a:defRPr/>
            </a:pPr>
            <a:r>
              <a:rPr lang="en-US" altLang="zh-CN" dirty="0" err="1" smtClean="0">
                <a:latin typeface="+mn-lt"/>
              </a:rPr>
              <a:t>Bei’s</a:t>
            </a:r>
            <a:r>
              <a:rPr lang="en-US" altLang="zh-CN" dirty="0" smtClean="0">
                <a:latin typeface="+mn-lt"/>
              </a:rPr>
              <a:t> final exam</a:t>
            </a:r>
            <a:endParaRPr lang="en-US" altLang="zh-CN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77000"/>
            <a:ext cx="1905000" cy="457200"/>
          </a:xfrm>
        </p:spPr>
        <p:txBody>
          <a:bodyPr/>
          <a:lstStyle/>
          <a:p>
            <a:fld id="{6DA1A76E-1673-413A-AC3A-E13CA6404661}" type="slidenum">
              <a:rPr lang="zh-CN" altLang="en-US" smtClean="0"/>
              <a:pPr/>
              <a:t>44</a:t>
            </a:fld>
            <a:endParaRPr lang="en-US" altLang="zh-CN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4800" y="685800"/>
            <a:ext cx="8534400" cy="5181600"/>
          </a:xfrm>
          <a:prstGeom prst="rect">
            <a:avLst/>
          </a:prstGeom>
        </p:spPr>
        <p:txBody>
          <a:bodyPr/>
          <a:lstStyle/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altLang="zh-CN" sz="2400" kern="0" dirty="0" smtClean="0">
                <a:latin typeface="+mn-lt"/>
                <a:ea typeface="宋体" pitchFamily="2" charset="-122"/>
              </a:rPr>
              <a:t>A new wafer manipulation method:</a:t>
            </a: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400" kern="0" dirty="0" smtClean="0">
                <a:solidFill>
                  <a:srgbClr val="FFFF00"/>
                </a:solidFill>
                <a:ea typeface="宋体" pitchFamily="2" charset="-122"/>
                <a:cs typeface="+mj-cs"/>
              </a:rPr>
              <a:t>Illustration of Our </a:t>
            </a:r>
            <a:r>
              <a:rPr lang="en-US" altLang="zh-CN" sz="3400" kern="0" dirty="0">
                <a:solidFill>
                  <a:srgbClr val="FFFF00"/>
                </a:solidFill>
                <a:ea typeface="宋体" pitchFamily="2" charset="-122"/>
                <a:cs typeface="+mj-cs"/>
              </a:rPr>
              <a:t>E</a:t>
            </a:r>
            <a:r>
              <a:rPr lang="en-US" altLang="zh-CN" sz="3400" kern="0" dirty="0" smtClean="0">
                <a:solidFill>
                  <a:srgbClr val="FFFF00"/>
                </a:solidFill>
                <a:ea typeface="宋体" pitchFamily="2" charset="-122"/>
                <a:cs typeface="+mj-cs"/>
              </a:rPr>
              <a:t>fforts</a:t>
            </a:r>
            <a:endParaRPr kumimoji="0" lang="en-US" altLang="zh-CN" sz="3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宋体" pitchFamily="2" charset="-122"/>
              <a:cs typeface="+mj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1000" y="4953000"/>
            <a:ext cx="646331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47750" lvl="1" indent="-590550">
              <a:lnSpc>
                <a:spcPct val="80000"/>
              </a:lnSpc>
            </a:pPr>
            <a:endParaRPr lang="en-US" altLang="zh-CN" sz="2400" dirty="0" smtClean="0">
              <a:ea typeface="宋体" pitchFamily="2" charset="-122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1371600" y="914400"/>
          <a:ext cx="6096000" cy="4876800"/>
        </p:xfrm>
        <a:graphic>
          <a:graphicData uri="http://schemas.openxmlformats.org/presentationml/2006/ole">
            <p:oleObj spid="_x0000_s27659" name="Visio" r:id="rId3" imgW="5937619" imgH="4745162" progId="Visio.Drawing.11">
              <p:embed/>
            </p:oleObj>
          </a:graphicData>
        </a:graphic>
      </p:graphicFrame>
      <p:sp>
        <p:nvSpPr>
          <p:cNvPr id="11" name="矩形 10"/>
          <p:cNvSpPr/>
          <p:nvPr/>
        </p:nvSpPr>
        <p:spPr>
          <a:xfrm>
            <a:off x="533400" y="60198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200" dirty="0" smtClean="0"/>
              <a:t>B. Zhang and V. D. </a:t>
            </a:r>
            <a:r>
              <a:rPr lang="en-US" altLang="zh-CN" sz="1200" dirty="0" err="1" smtClean="0"/>
              <a:t>Agrawal</a:t>
            </a:r>
            <a:r>
              <a:rPr lang="en-US" altLang="zh-CN" sz="1200" dirty="0" smtClean="0"/>
              <a:t>, “</a:t>
            </a:r>
            <a:r>
              <a:rPr lang="en-US" altLang="zh-CN" sz="1200" i="1" dirty="0" smtClean="0"/>
              <a:t>A Novel Wafer Manipulation Method for Yield Improvement and Cost Reduction of 3D Wafer-on-Wafer Stacked ICs</a:t>
            </a:r>
            <a:r>
              <a:rPr lang="en-US" altLang="zh-CN" sz="1200" dirty="0" smtClean="0"/>
              <a:t>,” Journal of Electronic Testing: Theory and Applications, vol. 30, pp. 57–75, 2014.</a:t>
            </a:r>
            <a:endParaRPr lang="zh-CN" altLang="zh-CN" sz="1200" dirty="0" smtClean="0"/>
          </a:p>
          <a:p>
            <a:pPr lvl="0"/>
            <a:r>
              <a:rPr lang="en-US" altLang="zh-CN" sz="1200" dirty="0" smtClean="0"/>
              <a:t>B. Zhang, B. Li, and V. D. </a:t>
            </a:r>
            <a:r>
              <a:rPr lang="en-US" altLang="zh-CN" sz="1200" dirty="0" err="1" smtClean="0"/>
              <a:t>Agrawal</a:t>
            </a:r>
            <a:r>
              <a:rPr lang="en-US" altLang="zh-CN" sz="1200" dirty="0" smtClean="0"/>
              <a:t>, “</a:t>
            </a:r>
            <a:r>
              <a:rPr lang="en-US" altLang="zh-CN" sz="1200" i="1" dirty="0" smtClean="0"/>
              <a:t>Yield Analysis of a Novel Wafer Manipulation Method in 3D Stacking</a:t>
            </a:r>
            <a:r>
              <a:rPr lang="en-US" altLang="zh-CN" sz="1200" dirty="0" smtClean="0"/>
              <a:t>,” in Proc. IEEE International 3D Systems Integration Conference, 2013, pp. 1–8.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1A76E-1673-413A-AC3A-E13CA6404661}" type="slidenum">
              <a:rPr lang="zh-CN" altLang="en-US" smtClean="0"/>
              <a:pPr/>
              <a:t>45</a:t>
            </a:fld>
            <a:endParaRPr lang="en-US" altLang="zh-CN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4800" y="1447800"/>
            <a:ext cx="8534400" cy="4572000"/>
          </a:xfrm>
          <a:prstGeom prst="rect">
            <a:avLst/>
          </a:prstGeom>
        </p:spPr>
        <p:txBody>
          <a:bodyPr/>
          <a:lstStyle/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altLang="zh-CN" sz="2800" kern="0" dirty="0" smtClean="0">
                <a:latin typeface="+mn-lt"/>
                <a:ea typeface="宋体" pitchFamily="2" charset="-122"/>
              </a:rPr>
              <a:t>Wafers fabricated with rotational symmetry: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Specifically</a:t>
            </a:r>
            <a:r>
              <a:rPr kumimoji="0" lang="en-US" altLang="zh-CN" sz="34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 </a:t>
            </a:r>
            <a:r>
              <a:rPr lang="en-US" altLang="zh-CN" sz="3400" kern="0" dirty="0" smtClean="0">
                <a:solidFill>
                  <a:srgbClr val="FFFF00"/>
                </a:solidFill>
                <a:ea typeface="宋体" pitchFamily="2" charset="-122"/>
                <a:cs typeface="+mj-cs"/>
              </a:rPr>
              <a:t>D</a:t>
            </a:r>
            <a:r>
              <a:rPr kumimoji="0" lang="en-US" altLang="zh-CN" sz="3400" b="0" i="0" u="none" strike="noStrike" kern="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esigned</a:t>
            </a:r>
            <a:r>
              <a:rPr lang="en-US" altLang="zh-CN" sz="3400" kern="0" dirty="0" smtClean="0">
                <a:solidFill>
                  <a:srgbClr val="FFFF00"/>
                </a:solidFill>
                <a:ea typeface="宋体" pitchFamily="2" charset="-122"/>
                <a:cs typeface="+mj-cs"/>
              </a:rPr>
              <a:t> Wafers</a:t>
            </a:r>
            <a:endParaRPr kumimoji="0" lang="en-US" altLang="zh-CN" sz="3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宋体" pitchFamily="2" charset="-122"/>
              <a:cs typeface="+mj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1000" y="4953000"/>
            <a:ext cx="646331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47750" lvl="1" indent="-590550">
              <a:lnSpc>
                <a:spcPct val="80000"/>
              </a:lnSpc>
            </a:pPr>
            <a:endParaRPr lang="en-US" altLang="zh-CN" sz="2400" dirty="0" smtClean="0">
              <a:ea typeface="宋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95400" y="5715000"/>
            <a:ext cx="6553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200" dirty="0" smtClean="0"/>
              <a:t>B. Zhang and V. D. </a:t>
            </a:r>
            <a:r>
              <a:rPr lang="en-US" altLang="zh-CN" sz="1200" dirty="0" err="1" smtClean="0"/>
              <a:t>Agrawal</a:t>
            </a:r>
            <a:r>
              <a:rPr lang="en-US" altLang="zh-CN" sz="1200" dirty="0" smtClean="0"/>
              <a:t>, “</a:t>
            </a:r>
            <a:r>
              <a:rPr lang="en-US" altLang="zh-CN" sz="1200" i="1" dirty="0" smtClean="0"/>
              <a:t>A Novel Wafer Manipulation Method for Yield Improvement and Cost Reduction of 3D Wafer-on-Wafer Stacked ICs</a:t>
            </a:r>
            <a:r>
              <a:rPr lang="en-US" altLang="zh-CN" sz="1200" dirty="0" smtClean="0"/>
              <a:t>,” Journal of Electronic Testing: Theory and Applications, vol. 30, pp. 57–75, 2014.</a:t>
            </a:r>
            <a:endParaRPr lang="en-US" altLang="zh-CN" sz="12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zh-CN" sz="1200" dirty="0" smtClean="0"/>
              <a:t>E.  Singh,  “Exploiting  </a:t>
            </a:r>
            <a:r>
              <a:rPr lang="en-US" altLang="zh-CN" sz="1200" dirty="0" err="1" smtClean="0"/>
              <a:t>Rtational</a:t>
            </a:r>
            <a:r>
              <a:rPr lang="en-US" altLang="zh-CN" sz="1200" dirty="0" smtClean="0"/>
              <a:t>  Symmetries  for  Improved  Stacked Yields in W2W 3D-SICs,” in Proc. IEEE 29th VLSI Test Symposium (VTS), 2011, pp. 32–37.</a:t>
            </a:r>
            <a:endParaRPr lang="en-US" altLang="zh-CN" sz="1200" kern="0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1295400" y="2286000"/>
          <a:ext cx="2438400" cy="2438400"/>
        </p:xfrm>
        <a:graphic>
          <a:graphicData uri="http://schemas.openxmlformats.org/presentationml/2006/ole">
            <p:oleObj spid="_x0000_s301058" name="Visio" r:id="rId3" imgW="1751106" imgH="1751059" progId="Visio.Drawing.11">
              <p:embed/>
            </p:oleObj>
          </a:graphicData>
        </a:graphic>
      </p:graphicFrame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4648200" y="2286000"/>
          <a:ext cx="2514600" cy="2514600"/>
        </p:xfrm>
        <a:graphic>
          <a:graphicData uri="http://schemas.openxmlformats.org/presentationml/2006/ole">
            <p:oleObj spid="_x0000_s301059" name="Visio" r:id="rId4" imgW="1751106" imgH="1751059" progId="Visio.Drawing.11">
              <p:embed/>
            </p:oleObj>
          </a:graphicData>
        </a:graphic>
      </p:graphicFrame>
      <p:sp>
        <p:nvSpPr>
          <p:cNvPr id="20" name="矩形 19"/>
          <p:cNvSpPr/>
          <p:nvPr/>
        </p:nvSpPr>
        <p:spPr>
          <a:xfrm>
            <a:off x="1752600" y="4876800"/>
            <a:ext cx="1905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chemeClr val="tx2"/>
                </a:solidFill>
              </a:rPr>
              <a:t>Double rotation</a:t>
            </a:r>
            <a:endParaRPr lang="en-US" altLang="zh-CN" sz="1600" kern="0" dirty="0" smtClean="0">
              <a:solidFill>
                <a:schemeClr val="tx2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181600" y="4876800"/>
            <a:ext cx="1905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chemeClr val="tx2"/>
                </a:solidFill>
              </a:rPr>
              <a:t>Fourfold rotation</a:t>
            </a:r>
            <a:endParaRPr lang="en-US" altLang="zh-CN" sz="1600" kern="0" dirty="0" smtClean="0">
              <a:solidFill>
                <a:schemeClr val="tx2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4800" y="1066800"/>
            <a:ext cx="8534400" cy="4572000"/>
          </a:xfrm>
          <a:prstGeom prst="rect">
            <a:avLst/>
          </a:prstGeom>
        </p:spPr>
        <p:txBody>
          <a:bodyPr/>
          <a:lstStyle/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Cut rotationally symmetric wafer to</a:t>
            </a:r>
            <a:r>
              <a:rPr kumimoji="0" lang="en-US" altLang="zh-CN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sectors (</a:t>
            </a:r>
            <a:r>
              <a:rPr kumimoji="0" lang="en-US" altLang="zh-CN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subwafers</a:t>
            </a:r>
            <a:r>
              <a:rPr kumimoji="0" lang="en-US" altLang="zh-CN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):</a:t>
            </a: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Wafer Cut</a:t>
            </a:r>
            <a:r>
              <a:rPr kumimoji="0" lang="en-US" altLang="zh-CN" sz="34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 and Rotation</a:t>
            </a:r>
            <a:endParaRPr kumimoji="0" lang="en-US" altLang="zh-CN" sz="3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宋体" pitchFamily="2" charset="-122"/>
              <a:cs typeface="+mj-cs"/>
            </a:endParaRPr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9331" name="Object 3"/>
          <p:cNvGraphicFramePr>
            <a:graphicFrameLocks noChangeAspect="1"/>
          </p:cNvGraphicFramePr>
          <p:nvPr/>
        </p:nvGraphicFramePr>
        <p:xfrm>
          <a:off x="2057400" y="1752600"/>
          <a:ext cx="4876800" cy="4122757"/>
        </p:xfrm>
        <a:graphic>
          <a:graphicData uri="http://schemas.openxmlformats.org/presentationml/2006/ole">
            <p:oleObj spid="_x0000_s99334" name="Visio" r:id="rId3" imgW="4739082" imgH="4010943" progId="Visio.Drawing.11">
              <p:embed/>
            </p:oleObj>
          </a:graphicData>
        </a:graphic>
      </p:graphicFrame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 defTabSz="992188"/>
            <a:fld id="{5DAD5F4B-C726-4FD2-976C-461170716224}" type="slidenum">
              <a:rPr lang="zh-CN" altLang="en-US"/>
              <a:pPr defTabSz="992188"/>
              <a:t>46</a:t>
            </a:fld>
            <a:endParaRPr lang="en-US" altLang="zh-CN"/>
          </a:p>
        </p:txBody>
      </p:sp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defTabSz="992188"/>
            <a:r>
              <a:rPr lang="en-US" altLang="zh-CN" sz="1400" dirty="0" smtClean="0"/>
              <a:t>Sep 30, 2014</a:t>
            </a: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defTabSz="992188">
              <a:defRPr/>
            </a:pPr>
            <a:r>
              <a:rPr lang="en-US" altLang="zh-CN" dirty="0" err="1" smtClean="0">
                <a:latin typeface="+mn-lt"/>
              </a:rPr>
              <a:t>Bei’s</a:t>
            </a:r>
            <a:r>
              <a:rPr lang="en-US" altLang="zh-CN" dirty="0" smtClean="0">
                <a:latin typeface="+mn-lt"/>
              </a:rPr>
              <a:t> final exam</a:t>
            </a:r>
            <a:endParaRPr lang="en-US" altLang="zh-CN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4800" y="1066800"/>
            <a:ext cx="8534400" cy="4572000"/>
          </a:xfrm>
          <a:prstGeom prst="rect">
            <a:avLst/>
          </a:prstGeom>
        </p:spPr>
        <p:txBody>
          <a:bodyPr/>
          <a:lstStyle/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Sub-wafers rotation</a:t>
            </a:r>
            <a:r>
              <a:rPr kumimoji="0" lang="en-US" altLang="zh-CN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:</a:t>
            </a: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Wafer Cut</a:t>
            </a:r>
            <a:r>
              <a:rPr kumimoji="0" lang="en-US" altLang="zh-CN" sz="34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 and Rotation</a:t>
            </a:r>
            <a:endParaRPr kumimoji="0" lang="en-US" altLang="zh-CN" sz="3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宋体" pitchFamily="2" charset="-122"/>
              <a:cs typeface="+mj-cs"/>
            </a:endParaRPr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0355" name="Object 3"/>
          <p:cNvGraphicFramePr>
            <a:graphicFrameLocks noChangeAspect="1"/>
          </p:cNvGraphicFramePr>
          <p:nvPr/>
        </p:nvGraphicFramePr>
        <p:xfrm>
          <a:off x="1801482" y="1905001"/>
          <a:ext cx="5589917" cy="3429000"/>
        </p:xfrm>
        <a:graphic>
          <a:graphicData uri="http://schemas.openxmlformats.org/presentationml/2006/ole">
            <p:oleObj spid="_x0000_s100358" name="Visio" r:id="rId3" imgW="4117948" imgH="2524959" progId="Visio.Drawing.11">
              <p:embed/>
            </p:oleObj>
          </a:graphicData>
        </a:graphic>
      </p:graphicFrame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 defTabSz="992188"/>
            <a:fld id="{5DAD5F4B-C726-4FD2-976C-461170716224}" type="slidenum">
              <a:rPr lang="zh-CN" altLang="en-US"/>
              <a:pPr defTabSz="992188"/>
              <a:t>47</a:t>
            </a:fld>
            <a:endParaRPr lang="en-US" altLang="zh-CN"/>
          </a:p>
        </p:txBody>
      </p:sp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defTabSz="992188"/>
            <a:r>
              <a:rPr lang="en-US" altLang="zh-CN" sz="1400" dirty="0" smtClean="0"/>
              <a:t>Sep 30, 2014</a:t>
            </a: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defTabSz="992188">
              <a:defRPr/>
            </a:pPr>
            <a:r>
              <a:rPr lang="en-US" altLang="zh-CN" dirty="0" err="1" smtClean="0">
                <a:latin typeface="+mn-lt"/>
              </a:rPr>
              <a:t>Bei’s</a:t>
            </a:r>
            <a:r>
              <a:rPr lang="en-US" altLang="zh-CN" dirty="0" smtClean="0">
                <a:latin typeface="+mn-lt"/>
              </a:rPr>
              <a:t> final exam</a:t>
            </a:r>
            <a:endParaRPr lang="en-US" altLang="zh-CN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宋体" pitchFamily="2" charset="-122"/>
              <a:cs typeface="+mj-cs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304800" y="1143000"/>
            <a:ext cx="8534400" cy="4572000"/>
          </a:xfrm>
          <a:prstGeom prst="rect">
            <a:avLst/>
          </a:prstGeom>
        </p:spPr>
        <p:txBody>
          <a:bodyPr/>
          <a:lstStyle/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altLang="zh-CN" sz="2800" kern="0" dirty="0" smtClean="0">
                <a:latin typeface="+mn-lt"/>
                <a:ea typeface="宋体" pitchFamily="2" charset="-122"/>
              </a:rPr>
              <a:t>In case of more than 4 cuts, two methods of placement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:</a:t>
            </a: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2400" kern="0" dirty="0" smtClean="0">
                <a:latin typeface="+mn-lt"/>
                <a:ea typeface="宋体" pitchFamily="2" charset="-122"/>
              </a:rPr>
              <a:t>     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</a:t>
            </a:r>
          </a:p>
        </p:txBody>
      </p:sp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9025" name="Object 1"/>
          <p:cNvGraphicFramePr>
            <a:graphicFrameLocks noChangeAspect="1"/>
          </p:cNvGraphicFramePr>
          <p:nvPr/>
        </p:nvGraphicFramePr>
        <p:xfrm>
          <a:off x="990600" y="1905000"/>
          <a:ext cx="3200400" cy="3200400"/>
        </p:xfrm>
        <a:graphic>
          <a:graphicData uri="http://schemas.openxmlformats.org/presentationml/2006/ole">
            <p:oleObj spid="_x0000_s335874" name="Visio" r:id="rId3" imgW="2333369" imgH="2333306" progId="Visio.Drawing.11">
              <p:embed/>
            </p:oleObj>
          </a:graphicData>
        </a:graphic>
      </p:graphicFrame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9027" name="Object 3"/>
          <p:cNvGraphicFramePr>
            <a:graphicFrameLocks noChangeAspect="1"/>
          </p:cNvGraphicFramePr>
          <p:nvPr/>
        </p:nvGraphicFramePr>
        <p:xfrm>
          <a:off x="5029200" y="1905000"/>
          <a:ext cx="3200400" cy="3200400"/>
        </p:xfrm>
        <a:graphic>
          <a:graphicData uri="http://schemas.openxmlformats.org/presentationml/2006/ole">
            <p:oleObj spid="_x0000_s335875" name="Visio" r:id="rId4" imgW="2333369" imgH="2333306" progId="Visio.Drawing.11">
              <p:embed/>
            </p:oleObj>
          </a:graphicData>
        </a:graphic>
      </p:graphicFrame>
      <p:sp>
        <p:nvSpPr>
          <p:cNvPr id="8" name="Footer Placeholder 2"/>
          <p:cNvSpPr txBox="1">
            <a:spLocks/>
          </p:cNvSpPr>
          <p:nvPr/>
        </p:nvSpPr>
        <p:spPr bwMode="auto">
          <a:xfrm>
            <a:off x="1905000" y="5029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176" tIns="45588" rIns="91176" bIns="4558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Placement method 1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9" name="Footer Placeholder 2"/>
          <p:cNvSpPr txBox="1">
            <a:spLocks/>
          </p:cNvSpPr>
          <p:nvPr/>
        </p:nvSpPr>
        <p:spPr bwMode="auto">
          <a:xfrm>
            <a:off x="6019800" y="5029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176" tIns="45588" rIns="91176" bIns="4558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Placement method 2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 defTabSz="992188"/>
            <a:fld id="{5DAD5F4B-C726-4FD2-976C-461170716224}" type="slidenum">
              <a:rPr lang="zh-CN" altLang="en-US"/>
              <a:pPr defTabSz="992188"/>
              <a:t>48</a:t>
            </a:fld>
            <a:endParaRPr lang="en-US" altLang="zh-CN"/>
          </a:p>
        </p:txBody>
      </p:sp>
      <p:sp>
        <p:nvSpPr>
          <p:cNvPr id="13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defTabSz="992188"/>
            <a:r>
              <a:rPr lang="en-US" altLang="zh-CN" sz="1400" dirty="0" smtClean="0"/>
              <a:t>Sep 30, 2014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defTabSz="992188">
              <a:defRPr/>
            </a:pPr>
            <a:r>
              <a:rPr lang="en-US" altLang="zh-CN" dirty="0" err="1" smtClean="0">
                <a:latin typeface="+mn-lt"/>
              </a:rPr>
              <a:t>Bei’s</a:t>
            </a:r>
            <a:r>
              <a:rPr lang="en-US" altLang="zh-CN" dirty="0" smtClean="0">
                <a:latin typeface="+mn-lt"/>
              </a:rPr>
              <a:t> final exam</a:t>
            </a:r>
            <a:endParaRPr lang="en-US" altLang="zh-CN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4800" y="1066800"/>
            <a:ext cx="8534400" cy="4572000"/>
          </a:xfrm>
          <a:prstGeom prst="rect">
            <a:avLst/>
          </a:prstGeom>
        </p:spPr>
        <p:txBody>
          <a:bodyPr/>
          <a:lstStyle/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Dis</a:t>
            </a:r>
            <a:r>
              <a:rPr lang="en-US" altLang="zh-CN" sz="2800" kern="0" dirty="0" err="1" smtClean="0">
                <a:latin typeface="+mn-lt"/>
                <a:ea typeface="宋体" pitchFamily="2" charset="-122"/>
              </a:rPr>
              <a:t>cussion</a:t>
            </a:r>
            <a:r>
              <a:rPr lang="en-US" altLang="zh-CN" sz="2800" kern="0" dirty="0" smtClean="0">
                <a:latin typeface="+mn-lt"/>
                <a:ea typeface="宋体" pitchFamily="2" charset="-122"/>
              </a:rPr>
              <a:t> on the number of cuts:</a:t>
            </a:r>
            <a:endParaRPr kumimoji="0" lang="en-US" altLang="zh-CN" sz="2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Wafer Cut</a:t>
            </a:r>
            <a:r>
              <a:rPr kumimoji="0" lang="en-US" altLang="zh-CN" sz="34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 and Rotation</a:t>
            </a:r>
            <a:endParaRPr kumimoji="0" lang="en-US" altLang="zh-CN" sz="3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宋体" pitchFamily="2" charset="-122"/>
              <a:cs typeface="+mj-cs"/>
            </a:endParaRPr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8311" name="Object 7"/>
          <p:cNvGraphicFramePr>
            <a:graphicFrameLocks noChangeAspect="1"/>
          </p:cNvGraphicFramePr>
          <p:nvPr/>
        </p:nvGraphicFramePr>
        <p:xfrm>
          <a:off x="2057400" y="2133600"/>
          <a:ext cx="3962400" cy="3962400"/>
        </p:xfrm>
        <a:graphic>
          <a:graphicData uri="http://schemas.openxmlformats.org/presentationml/2006/ole">
            <p:oleObj spid="_x0000_s98314" name="Visio" r:id="rId3" imgW="2926969" imgH="2926890" progId="Visio.Drawing.11">
              <p:embed/>
            </p:oleObj>
          </a:graphicData>
        </a:graphic>
      </p:graphicFrame>
      <p:sp>
        <p:nvSpPr>
          <p:cNvPr id="16" name="矩形 15"/>
          <p:cNvSpPr/>
          <p:nvPr/>
        </p:nvSpPr>
        <p:spPr>
          <a:xfrm>
            <a:off x="6705600" y="2819400"/>
            <a:ext cx="190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chemeClr val="tx2"/>
                </a:solidFill>
              </a:rPr>
              <a:t>Places where no die can be placed </a:t>
            </a:r>
            <a:endParaRPr lang="en-US" altLang="zh-CN" sz="1600" kern="0" dirty="0" smtClean="0">
              <a:solidFill>
                <a:schemeClr val="tx2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pic>
        <p:nvPicPr>
          <p:cNvPr id="9831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895600"/>
            <a:ext cx="228600" cy="19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矩形 17"/>
          <p:cNvSpPr/>
          <p:nvPr/>
        </p:nvSpPr>
        <p:spPr>
          <a:xfrm>
            <a:off x="228600" y="1676400"/>
            <a:ext cx="49455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47750" lvl="1" indent="-590550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zh-CN" sz="2000" dirty="0" smtClean="0">
                <a:ea typeface="宋体" pitchFamily="2" charset="-122"/>
              </a:rPr>
              <a:t>Illustration of Die loss on a wafer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 defTabSz="992188"/>
            <a:fld id="{5DAD5F4B-C726-4FD2-976C-461170716224}" type="slidenum">
              <a:rPr lang="zh-CN" altLang="en-US"/>
              <a:pPr defTabSz="992188"/>
              <a:t>49</a:t>
            </a:fld>
            <a:endParaRPr lang="en-US" altLang="zh-CN"/>
          </a:p>
        </p:txBody>
      </p:sp>
      <p:sp>
        <p:nvSpPr>
          <p:cNvPr id="2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defTabSz="992188"/>
            <a:r>
              <a:rPr lang="en-US" altLang="zh-CN" sz="1400" dirty="0" smtClean="0"/>
              <a:t>Sep 30, 2014</a:t>
            </a:r>
          </a:p>
        </p:txBody>
      </p:sp>
      <p:sp>
        <p:nvSpPr>
          <p:cNvPr id="2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defTabSz="992188">
              <a:defRPr/>
            </a:pPr>
            <a:r>
              <a:rPr lang="en-US" altLang="zh-CN" dirty="0" err="1" smtClean="0">
                <a:latin typeface="+mn-lt"/>
              </a:rPr>
              <a:t>Bei’s</a:t>
            </a:r>
            <a:r>
              <a:rPr lang="en-US" altLang="zh-CN" dirty="0" smtClean="0">
                <a:latin typeface="+mn-lt"/>
              </a:rPr>
              <a:t> final exam</a:t>
            </a:r>
            <a:endParaRPr lang="en-US" altLang="zh-CN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03F9-F524-4B87-84CC-BEF60091A4A5}" type="slidenum">
              <a:rPr lang="zh-CN" altLang="en-US" smtClean="0"/>
              <a:pPr/>
              <a:t>5</a:t>
            </a:fld>
            <a:endParaRPr lang="en-US" altLang="zh-CN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Introduction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397000"/>
            <a:ext cx="8686800" cy="2781300"/>
          </a:xfrm>
          <a:prstGeom prst="rect">
            <a:avLst/>
          </a:prstGeom>
        </p:spPr>
        <p:txBody>
          <a:bodyPr/>
          <a:lstStyle/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ko-KR" sz="3100" kern="0" dirty="0" smtClean="0">
                <a:solidFill>
                  <a:schemeClr val="tx2"/>
                </a:solidFill>
                <a:latin typeface="+mn-lt"/>
                <a:ea typeface="굴림" charset="-127"/>
              </a:rPr>
              <a:t>RC models of defect-free pre-bond TSVs</a:t>
            </a:r>
            <a:endParaRPr kumimoji="0" lang="en-US" altLang="ko-KR" sz="31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굴림" charset="-127"/>
              <a:cs typeface="+mn-cs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</a:rPr>
              <a:t>                 </a:t>
            </a:r>
            <a:endParaRPr kumimoji="0" lang="en-US" altLang="ko-KR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ko-KR" sz="2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ko-KR" sz="3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charset="-127"/>
              <a:cs typeface="+mn-cs"/>
            </a:endParaRP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ko-KR" altLang="en-US" sz="3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charset="-127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1981200"/>
            <a:ext cx="8534400" cy="4572000"/>
          </a:xfrm>
          <a:prstGeom prst="rect">
            <a:avLst/>
          </a:prstGeom>
        </p:spPr>
        <p:txBody>
          <a:bodyPr/>
          <a:lstStyle/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    </a:t>
            </a:r>
            <a:r>
              <a:rPr lang="en-US" altLang="zh-CN" sz="2400" kern="0" dirty="0" smtClean="0">
                <a:latin typeface="+mn-lt"/>
                <a:ea typeface="宋体" pitchFamily="2" charset="-122"/>
              </a:rPr>
              <a:t>     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685800" y="2438400"/>
          <a:ext cx="1866900" cy="2460625"/>
        </p:xfrm>
        <a:graphic>
          <a:graphicData uri="http://schemas.openxmlformats.org/presentationml/2006/ole">
            <p:oleObj spid="_x0000_s41986" name="Visio" r:id="rId4" imgW="1864782" imgH="2458944" progId="Visio.Drawing.11">
              <p:embed/>
            </p:oleObj>
          </a:graphicData>
        </a:graphic>
      </p:graphicFrame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3360737" y="2743200"/>
          <a:ext cx="1973263" cy="2133600"/>
        </p:xfrm>
        <a:graphic>
          <a:graphicData uri="http://schemas.openxmlformats.org/presentationml/2006/ole">
            <p:oleObj spid="_x0000_s41988" name="Visio" r:id="rId5" imgW="1972835" imgH="2134944" progId="Visio.Drawing.11">
              <p:embed/>
            </p:oleObj>
          </a:graphicData>
        </a:graphic>
      </p:graphicFrame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5943600" y="2438400"/>
          <a:ext cx="1874838" cy="2468563"/>
        </p:xfrm>
        <a:graphic>
          <a:graphicData uri="http://schemas.openxmlformats.org/presentationml/2006/ole">
            <p:oleObj spid="_x0000_s41990" name="Visio" r:id="rId6" imgW="1873858" imgH="2466720" progId="Visio.Drawing.11">
              <p:embed/>
            </p:oleObj>
          </a:graphicData>
        </a:graphic>
      </p:graphicFrame>
      <p:sp>
        <p:nvSpPr>
          <p:cNvPr id="19" name="矩形 18"/>
          <p:cNvSpPr/>
          <p:nvPr/>
        </p:nvSpPr>
        <p:spPr>
          <a:xfrm>
            <a:off x="762000" y="5029200"/>
            <a:ext cx="1828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chemeClr val="tx2"/>
                </a:solidFill>
              </a:rPr>
              <a:t>Blind TSV type 1</a:t>
            </a:r>
            <a:endParaRPr lang="en-US" altLang="zh-CN" sz="1600" kern="0" dirty="0" smtClean="0">
              <a:solidFill>
                <a:schemeClr val="tx2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581400" y="5029200"/>
            <a:ext cx="175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chemeClr val="tx2"/>
                </a:solidFill>
              </a:rPr>
              <a:t>Blind TSV type 2</a:t>
            </a:r>
            <a:endParaRPr lang="en-US" altLang="zh-CN" sz="1600" kern="0" dirty="0" smtClean="0">
              <a:solidFill>
                <a:schemeClr val="tx2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19800" y="5029200"/>
            <a:ext cx="2209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chemeClr val="tx2"/>
                </a:solidFill>
              </a:rPr>
              <a:t>Open-sleeve TSV</a:t>
            </a:r>
            <a:endParaRPr lang="en-US" altLang="zh-CN" sz="1600" kern="0" dirty="0" smtClean="0">
              <a:solidFill>
                <a:schemeClr val="tx2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defTabSz="992188"/>
            <a:r>
              <a:rPr lang="en-US" altLang="zh-CN" sz="1400" dirty="0" smtClean="0"/>
              <a:t>Sep 30, 2014</a:t>
            </a: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defTabSz="992188">
              <a:defRPr/>
            </a:pPr>
            <a:r>
              <a:rPr lang="en-US" altLang="zh-CN" dirty="0" err="1" smtClean="0">
                <a:latin typeface="+mn-lt"/>
              </a:rPr>
              <a:t>Bei’s</a:t>
            </a:r>
            <a:r>
              <a:rPr lang="en-US" altLang="zh-CN" dirty="0" smtClean="0">
                <a:latin typeface="+mn-lt"/>
              </a:rPr>
              <a:t> final exam</a:t>
            </a:r>
            <a:endParaRPr lang="en-US" altLang="zh-CN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400" kern="0" noProof="0" dirty="0" smtClean="0">
                <a:solidFill>
                  <a:srgbClr val="FFFF00"/>
                </a:solidFill>
                <a:ea typeface="宋体" pitchFamily="2" charset="-122"/>
                <a:cs typeface="+mj-cs"/>
              </a:rPr>
              <a:t>Relationship Between DPW and # of Cuts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304800" y="1295400"/>
            <a:ext cx="8534400" cy="4572000"/>
          </a:xfrm>
          <a:prstGeom prst="rect">
            <a:avLst/>
          </a:prstGeom>
        </p:spPr>
        <p:txBody>
          <a:bodyPr/>
          <a:lstStyle/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altLang="zh-CN" sz="2800" kern="0" dirty="0" smtClean="0">
                <a:latin typeface="+mn-lt"/>
                <a:ea typeface="宋体" pitchFamily="2" charset="-122"/>
              </a:rPr>
              <a:t># of dies per wafer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:</a:t>
            </a: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2400" kern="0" dirty="0" smtClean="0">
                <a:latin typeface="+mn-lt"/>
                <a:ea typeface="宋体" pitchFamily="2" charset="-122"/>
              </a:rPr>
              <a:t>     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</a:t>
            </a:r>
          </a:p>
        </p:txBody>
      </p:sp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71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716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71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71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42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24262" name="Object 6"/>
          <p:cNvGraphicFramePr>
            <a:graphicFrameLocks noChangeAspect="1"/>
          </p:cNvGraphicFramePr>
          <p:nvPr/>
        </p:nvGraphicFramePr>
        <p:xfrm>
          <a:off x="5867400" y="990600"/>
          <a:ext cx="609600" cy="590550"/>
        </p:xfrm>
        <a:graphic>
          <a:graphicData uri="http://schemas.openxmlformats.org/presentationml/2006/ole">
            <p:oleObj spid="_x0000_s295938" name="Visio" r:id="rId3" imgW="613846" imgH="590615" progId="Visio.Drawing.11">
              <p:embed/>
            </p:oleObj>
          </a:graphicData>
        </a:graphic>
      </p:graphicFrame>
      <p:sp>
        <p:nvSpPr>
          <p:cNvPr id="2242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42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24266" name="Object 10"/>
          <p:cNvGraphicFramePr>
            <a:graphicFrameLocks noChangeAspect="1"/>
          </p:cNvGraphicFramePr>
          <p:nvPr/>
        </p:nvGraphicFramePr>
        <p:xfrm>
          <a:off x="6477000" y="971550"/>
          <a:ext cx="2445778" cy="2533650"/>
        </p:xfrm>
        <a:graphic>
          <a:graphicData uri="http://schemas.openxmlformats.org/presentationml/2006/ole">
            <p:oleObj spid="_x0000_s295939" name="Visio" r:id="rId4" imgW="3178824" imgH="3298588" progId="Visio.Drawing.11">
              <p:embed/>
            </p:oleObj>
          </a:graphicData>
        </a:graphic>
      </p:graphicFrame>
      <p:sp>
        <p:nvSpPr>
          <p:cNvPr id="27" name="Footer Placeholder 2"/>
          <p:cNvSpPr txBox="1">
            <a:spLocks/>
          </p:cNvSpPr>
          <p:nvPr/>
        </p:nvSpPr>
        <p:spPr bwMode="auto">
          <a:xfrm>
            <a:off x="2590800" y="6172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176" tIns="45588" rIns="91176" bIns="4558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DPW  V.S.</a:t>
            </a:r>
            <a:r>
              <a:rPr kumimoji="0" lang="en-US" altLang="zh-CN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  number of cuts for placement method 1 and 2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 defTabSz="992188"/>
            <a:fld id="{5DAD5F4B-C726-4FD2-976C-461170716224}" type="slidenum">
              <a:rPr lang="zh-CN" altLang="en-US"/>
              <a:pPr defTabSz="992188"/>
              <a:t>50</a:t>
            </a:fld>
            <a:endParaRPr lang="en-US" altLang="zh-CN"/>
          </a:p>
        </p:txBody>
      </p:sp>
      <p:pic>
        <p:nvPicPr>
          <p:cNvPr id="2959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981200"/>
            <a:ext cx="5481638" cy="415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矩形 20"/>
          <p:cNvSpPr/>
          <p:nvPr/>
        </p:nvSpPr>
        <p:spPr>
          <a:xfrm>
            <a:off x="6324600" y="4876800"/>
            <a:ext cx="304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92188" eaLnBrk="1" hangingPunct="1">
              <a:defRPr/>
            </a:pPr>
            <a:r>
              <a:rPr lang="en-US" altLang="zh-CN" sz="2000" b="1" kern="0" dirty="0" smtClean="0">
                <a:solidFill>
                  <a:srgbClr val="FFFF00"/>
                </a:solidFill>
                <a:ea typeface="宋体" pitchFamily="2" charset="-122"/>
              </a:rPr>
              <a:t>Rule-of-thumb </a:t>
            </a:r>
          </a:p>
          <a:p>
            <a:pPr lvl="0" algn="ctr" defTabSz="992188" eaLnBrk="1" hangingPunct="1">
              <a:defRPr/>
            </a:pPr>
            <a:r>
              <a:rPr lang="en-US" altLang="zh-CN" sz="2000" b="1" kern="0" dirty="0" smtClean="0">
                <a:solidFill>
                  <a:srgbClr val="FFFF00"/>
                </a:solidFill>
                <a:ea typeface="宋体" pitchFamily="2" charset="-122"/>
              </a:rPr>
              <a:t>In practice is 4-cuts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400" kern="0" dirty="0" smtClean="0">
                <a:solidFill>
                  <a:srgbClr val="FFFF00"/>
                </a:solidFill>
                <a:ea typeface="宋体" pitchFamily="2" charset="-122"/>
                <a:cs typeface="+mj-cs"/>
              </a:rPr>
              <a:t>Proposed wafer stacking Flow</a:t>
            </a:r>
            <a:endParaRPr kumimoji="0" lang="en-US" altLang="zh-CN" sz="3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宋体" pitchFamily="2" charset="-122"/>
              <a:cs typeface="+mj-cs"/>
            </a:endParaRPr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4756" name="Object 4"/>
          <p:cNvGraphicFramePr>
            <a:graphicFrameLocks noChangeAspect="1"/>
          </p:cNvGraphicFramePr>
          <p:nvPr/>
        </p:nvGraphicFramePr>
        <p:xfrm>
          <a:off x="2133600" y="838199"/>
          <a:ext cx="4800600" cy="5214191"/>
        </p:xfrm>
        <a:graphic>
          <a:graphicData uri="http://schemas.openxmlformats.org/presentationml/2006/ole">
            <p:oleObj spid="_x0000_s74760" name="Visio" r:id="rId4" imgW="3094602" imgH="3358784" progId="Visio.Drawing.11">
              <p:embed/>
            </p:oleObj>
          </a:graphicData>
        </a:graphic>
      </p:graphicFrame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 defTabSz="992188"/>
            <a:fld id="{5DAD5F4B-C726-4FD2-976C-461170716224}" type="slidenum">
              <a:rPr lang="zh-CN" altLang="en-US"/>
              <a:pPr defTabSz="992188"/>
              <a:t>51</a:t>
            </a:fld>
            <a:endParaRPr lang="en-US" altLang="zh-CN"/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defTabSz="992188"/>
            <a:r>
              <a:rPr lang="en-US" altLang="zh-CN" sz="1400" dirty="0" smtClean="0"/>
              <a:t>Sep 30, 2014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defTabSz="992188">
              <a:defRPr/>
            </a:pPr>
            <a:r>
              <a:rPr lang="en-US" altLang="zh-CN" dirty="0" err="1" smtClean="0">
                <a:latin typeface="+mn-lt"/>
              </a:rPr>
              <a:t>Bei’s</a:t>
            </a:r>
            <a:r>
              <a:rPr lang="en-US" altLang="zh-CN" dirty="0" smtClean="0">
                <a:latin typeface="+mn-lt"/>
              </a:rPr>
              <a:t> final exam</a:t>
            </a:r>
            <a:endParaRPr lang="en-US" altLang="zh-CN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400" kern="0" noProof="0" dirty="0" smtClean="0">
                <a:solidFill>
                  <a:srgbClr val="FFFF00"/>
                </a:solidFill>
                <a:ea typeface="宋体" pitchFamily="2" charset="-122"/>
                <a:cs typeface="+mj-cs"/>
              </a:rPr>
              <a:t>Summary</a:t>
            </a:r>
            <a:endParaRPr kumimoji="0" lang="en-US" altLang="zh-CN" sz="3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宋体" pitchFamily="2" charset="-122"/>
              <a:cs typeface="+mj-cs"/>
            </a:endParaRPr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04800" y="914400"/>
            <a:ext cx="8534400" cy="4572000"/>
          </a:xfrm>
          <a:prstGeom prst="rect">
            <a:avLst/>
          </a:prstGeom>
        </p:spPr>
        <p:txBody>
          <a:bodyPr/>
          <a:lstStyle/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Different wafer manipulation methods</a:t>
            </a:r>
            <a:r>
              <a:rPr kumimoji="0" lang="en-US" altLang="zh-CN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:</a:t>
            </a: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1524000" y="1676400"/>
          <a:ext cx="6096000" cy="439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3733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Names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Explanations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b="1" i="1" dirty="0" smtClean="0"/>
                        <a:t>Basic</a:t>
                      </a:r>
                      <a:endParaRPr lang="zh-CN" alt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Two wafers are matched directly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b="1" i="1" dirty="0" smtClean="0"/>
                        <a:t>Rotation4</a:t>
                      </a:r>
                      <a:endParaRPr lang="zh-CN" alt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Two wafers can be matched in 4</a:t>
                      </a:r>
                    </a:p>
                    <a:p>
                      <a:r>
                        <a:rPr lang="en-US" altLang="zh-CN" dirty="0" smtClean="0"/>
                        <a:t>different ways due to rotational symmetry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b="1" i="1" dirty="0" smtClean="0"/>
                        <a:t>Rotation2</a:t>
                      </a:r>
                      <a:endParaRPr lang="zh-CN" alt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Two wafers can be matched in 2</a:t>
                      </a:r>
                    </a:p>
                    <a:p>
                      <a:r>
                        <a:rPr lang="en-US" altLang="zh-CN" dirty="0" smtClean="0"/>
                        <a:t>different ways due to rotational symmetry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b="1" i="1" dirty="0" smtClean="0"/>
                        <a:t>Cut and Rotation4</a:t>
                      </a:r>
                      <a:r>
                        <a:rPr lang="en-US" altLang="zh-CN" b="1" i="1" baseline="0" dirty="0" smtClean="0"/>
                        <a:t> (CR4)</a:t>
                      </a:r>
                      <a:endParaRPr lang="zh-CN" alt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Each wafer is cut to 4 sectors</a:t>
                      </a:r>
                    </a:p>
                    <a:p>
                      <a:r>
                        <a:rPr lang="en-US" altLang="zh-CN" dirty="0" smtClean="0"/>
                        <a:t>and with each sector rotated for matching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b="1" i="1" dirty="0" smtClean="0"/>
                        <a:t>Cut</a:t>
                      </a:r>
                      <a:r>
                        <a:rPr lang="en-US" altLang="zh-CN" b="1" i="1" baseline="0" dirty="0" smtClean="0"/>
                        <a:t> and Rotation2 (CR2)</a:t>
                      </a:r>
                      <a:endParaRPr lang="zh-CN" alt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Each wafer is cut to 2 sectors</a:t>
                      </a:r>
                    </a:p>
                    <a:p>
                      <a:r>
                        <a:rPr lang="en-US" altLang="zh-CN" dirty="0" smtClean="0"/>
                        <a:t>and with each sector rotated for matching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 defTabSz="992188"/>
            <a:fld id="{5DAD5F4B-C726-4FD2-976C-461170716224}" type="slidenum">
              <a:rPr lang="zh-CN" altLang="en-US"/>
              <a:pPr defTabSz="992188"/>
              <a:t>52</a:t>
            </a:fld>
            <a:endParaRPr lang="en-US" altLang="zh-CN"/>
          </a:p>
        </p:txBody>
      </p:sp>
      <p:sp>
        <p:nvSpPr>
          <p:cNvPr id="15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defTabSz="992188"/>
            <a:r>
              <a:rPr lang="en-US" altLang="zh-CN" sz="1400" dirty="0" smtClean="0"/>
              <a:t>Sep 30, 2014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defTabSz="992188">
              <a:defRPr/>
            </a:pPr>
            <a:r>
              <a:rPr lang="en-US" altLang="zh-CN" dirty="0" err="1" smtClean="0">
                <a:latin typeface="+mn-lt"/>
              </a:rPr>
              <a:t>Bei’s</a:t>
            </a:r>
            <a:r>
              <a:rPr lang="en-US" altLang="zh-CN" dirty="0" smtClean="0">
                <a:latin typeface="+mn-lt"/>
              </a:rPr>
              <a:t> final exam</a:t>
            </a:r>
            <a:endParaRPr lang="en-US" altLang="zh-CN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03F9-F524-4B87-84CC-BEF60091A4A5}" type="slidenum">
              <a:rPr lang="zh-CN" altLang="en-US" smtClean="0"/>
              <a:pPr/>
              <a:t>53</a:t>
            </a:fld>
            <a:endParaRPr lang="en-US" altLang="zh-CN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400" kern="0" dirty="0" smtClean="0">
                <a:solidFill>
                  <a:srgbClr val="FFFF00"/>
                </a:solidFill>
                <a:ea typeface="宋体" pitchFamily="2" charset="-122"/>
                <a:cs typeface="+mj-cs"/>
              </a:rPr>
              <a:t>Experiments</a:t>
            </a:r>
            <a:endParaRPr kumimoji="0" lang="en-US" altLang="zh-CN" sz="3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宋体" pitchFamily="2" charset="-122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4800" y="1524000"/>
            <a:ext cx="8534400" cy="4953000"/>
          </a:xfrm>
          <a:prstGeom prst="rect">
            <a:avLst/>
          </a:prstGeom>
        </p:spPr>
        <p:txBody>
          <a:bodyPr/>
          <a:lstStyle/>
          <a:p>
            <a:pPr marL="339725" lvl="0" indent="-33972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kern="0" dirty="0" smtClean="0">
                <a:ea typeface="宋体" pitchFamily="2" charset="-122"/>
              </a:rPr>
              <a:t>We consider 200-mm wafers with </a:t>
            </a:r>
          </a:p>
          <a:p>
            <a:pPr marL="339725" lvl="0" indent="-339725" defTabSz="992188" eaLnBrk="1" hangingPunct="1">
              <a:spcBef>
                <a:spcPct val="20000"/>
              </a:spcBef>
              <a:defRPr/>
            </a:pPr>
            <a:r>
              <a:rPr lang="en-US" altLang="zh-CN" kern="0" dirty="0" smtClean="0">
                <a:ea typeface="宋体" pitchFamily="2" charset="-122"/>
              </a:rPr>
              <a:t>     edge clearance set as 5 mm.</a:t>
            </a:r>
          </a:p>
          <a:p>
            <a:pPr marL="339725" lvl="0" indent="-339725" defTabSz="992188" eaLnBrk="1" hangingPunct="1">
              <a:spcBef>
                <a:spcPct val="20000"/>
              </a:spcBef>
              <a:defRPr/>
            </a:pPr>
            <a:endParaRPr lang="en-US" altLang="zh-CN" kern="0" dirty="0" smtClean="0">
              <a:ea typeface="宋体" pitchFamily="2" charset="-122"/>
            </a:endParaRPr>
          </a:p>
          <a:p>
            <a:pPr marL="339725" lvl="0" indent="-339725" defTabSz="992188" eaLnBrk="1" hangingPunct="1">
              <a:spcBef>
                <a:spcPct val="20000"/>
              </a:spcBef>
              <a:defRPr/>
            </a:pPr>
            <a:endParaRPr lang="en-US" altLang="zh-CN" kern="0" dirty="0" smtClean="0">
              <a:ea typeface="宋体" pitchFamily="2" charset="-122"/>
            </a:endParaRPr>
          </a:p>
          <a:p>
            <a:pPr marL="339725" lvl="0" indent="-339725" defTabSz="992188" eaLnBrk="1" hangingPunct="1">
              <a:spcBef>
                <a:spcPct val="20000"/>
              </a:spcBef>
              <a:defRPr/>
            </a:pPr>
            <a:endParaRPr lang="en-US" altLang="zh-CN" kern="0" dirty="0" smtClean="0">
              <a:ea typeface="宋体" pitchFamily="2" charset="-122"/>
            </a:endParaRPr>
          </a:p>
          <a:p>
            <a:pPr marL="339725" lvl="0" indent="-339725" defTabSz="992188" eaLnBrk="1" hangingPunct="1">
              <a:spcBef>
                <a:spcPct val="20000"/>
              </a:spcBef>
              <a:defRPr/>
            </a:pPr>
            <a:endParaRPr lang="en-US" altLang="zh-CN" kern="0" dirty="0" smtClean="0">
              <a:ea typeface="宋体" pitchFamily="2" charset="-122"/>
            </a:endParaRPr>
          </a:p>
          <a:p>
            <a:pPr marL="339725" lvl="0" indent="-339725" defTabSz="992188" eaLnBrk="1" hangingPunct="1">
              <a:spcBef>
                <a:spcPct val="20000"/>
              </a:spcBef>
              <a:defRPr/>
            </a:pPr>
            <a:endParaRPr lang="en-US" altLang="zh-CN" kern="0" dirty="0" smtClean="0">
              <a:ea typeface="宋体" pitchFamily="2" charset="-122"/>
            </a:endParaRPr>
          </a:p>
          <a:p>
            <a:pPr marL="339725" lvl="0" indent="-339725" defTabSz="992188" eaLnBrk="1" hangingPunct="1">
              <a:spcBef>
                <a:spcPct val="20000"/>
              </a:spcBef>
              <a:defRPr/>
            </a:pPr>
            <a:r>
              <a:rPr lang="en-US" altLang="zh-CN" kern="0" dirty="0" smtClean="0">
                <a:ea typeface="宋体" pitchFamily="2" charset="-122"/>
              </a:rPr>
              <a:t> </a:t>
            </a:r>
          </a:p>
          <a:p>
            <a:pPr marL="339725" lvl="0" indent="-339725" defTabSz="992188" eaLnBrk="1" hangingPunct="1">
              <a:spcBef>
                <a:spcPct val="20000"/>
              </a:spcBef>
              <a:defRPr/>
            </a:pPr>
            <a:endParaRPr lang="en-US" altLang="zh-CN" kern="0" dirty="0" smtClean="0">
              <a:ea typeface="宋体" pitchFamily="2" charset="-122"/>
            </a:endParaRPr>
          </a:p>
          <a:p>
            <a:pPr marL="339725" lvl="0" indent="-339725" defTabSz="992188" eaLnBrk="1" hangingPunct="1">
              <a:spcBef>
                <a:spcPct val="20000"/>
              </a:spcBef>
              <a:defRPr/>
            </a:pPr>
            <a:endParaRPr lang="en-US" altLang="zh-CN" kern="0" dirty="0" smtClean="0">
              <a:ea typeface="宋体" pitchFamily="2" charset="-122"/>
            </a:endParaRPr>
          </a:p>
          <a:p>
            <a:pPr marL="796925" lvl="1" indent="-339725" defTabSz="992188" eaLnBrk="1" hangingPunct="1">
              <a:spcBef>
                <a:spcPct val="20000"/>
              </a:spcBef>
              <a:defRPr/>
            </a:pPr>
            <a:endParaRPr lang="en-US" altLang="zh-CN" kern="0" dirty="0" smtClean="0">
              <a:latin typeface="+mn-lt"/>
              <a:ea typeface="宋体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4800" y="914400"/>
            <a:ext cx="8534400" cy="4572000"/>
          </a:xfrm>
          <a:prstGeom prst="rect">
            <a:avLst/>
          </a:prstGeom>
        </p:spPr>
        <p:txBody>
          <a:bodyPr/>
          <a:lstStyle/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Experiment</a:t>
            </a:r>
            <a:r>
              <a:rPr kumimoji="0" lang="en-US" altLang="zh-CN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setup:</a:t>
            </a: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5943600" y="990600"/>
          <a:ext cx="3200400" cy="3315384"/>
        </p:xfrm>
        <a:graphic>
          <a:graphicData uri="http://schemas.openxmlformats.org/presentationml/2006/ole">
            <p:oleObj spid="_x0000_s72715" name="Visio" r:id="rId3" imgW="3178824" imgH="3298588" progId="Visio.Drawing.11">
              <p:embed/>
            </p:oleObj>
          </a:graphicData>
        </a:graphic>
      </p:graphicFrame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2710" name="Object 6"/>
          <p:cNvGraphicFramePr>
            <a:graphicFrameLocks noChangeAspect="1"/>
          </p:cNvGraphicFramePr>
          <p:nvPr/>
        </p:nvGraphicFramePr>
        <p:xfrm>
          <a:off x="3776870" y="1143000"/>
          <a:ext cx="4147930" cy="1524000"/>
        </p:xfrm>
        <a:graphic>
          <a:graphicData uri="http://schemas.openxmlformats.org/presentationml/2006/ole">
            <p:oleObj spid="_x0000_s72716" name="Visio" r:id="rId4" imgW="2980971" imgH="1095336" progId="Visio.Drawing.11">
              <p:embed/>
            </p:oleObj>
          </a:graphicData>
        </a:graphic>
      </p:graphicFrame>
      <p:sp>
        <p:nvSpPr>
          <p:cNvPr id="11" name="矩形 10"/>
          <p:cNvSpPr/>
          <p:nvPr/>
        </p:nvSpPr>
        <p:spPr>
          <a:xfrm>
            <a:off x="4615070" y="2667000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 smtClean="0">
                <a:ea typeface="宋体" pitchFamily="2" charset="-122"/>
              </a:rPr>
              <a:t>Die area 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629400" y="381000"/>
            <a:ext cx="1851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 smtClean="0">
                <a:ea typeface="宋体" pitchFamily="2" charset="-122"/>
              </a:rPr>
              <a:t>Wafer with edge</a:t>
            </a:r>
          </a:p>
          <a:p>
            <a:r>
              <a:rPr lang="en-US" altLang="zh-CN" kern="0" dirty="0" smtClean="0">
                <a:ea typeface="宋体" pitchFamily="2" charset="-122"/>
              </a:rPr>
              <a:t> clearance</a:t>
            </a:r>
            <a:endParaRPr lang="zh-CN" altLang="en-U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04800" y="3733800"/>
            <a:ext cx="8534400" cy="3200400"/>
          </a:xfrm>
          <a:prstGeom prst="rect">
            <a:avLst/>
          </a:prstGeom>
        </p:spPr>
        <p:txBody>
          <a:bodyPr/>
          <a:lstStyle/>
          <a:p>
            <a:pPr marL="339725" lvl="0" indent="-33972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000" kern="0" dirty="0" smtClean="0">
                <a:latin typeface="+mn-lt"/>
                <a:ea typeface="宋体" pitchFamily="2" charset="-122"/>
              </a:rPr>
              <a:t>A production size of 100,000 3D ICs is targeted in </a:t>
            </a:r>
          </a:p>
          <a:p>
            <a:pPr marL="339725" lvl="0" indent="-339725" defTabSz="992188" eaLnBrk="1" hangingPunct="1">
              <a:spcBef>
                <a:spcPct val="20000"/>
              </a:spcBef>
              <a:defRPr/>
            </a:pPr>
            <a:r>
              <a:rPr lang="en-US" altLang="zh-CN" sz="2000" kern="0" dirty="0" smtClean="0">
                <a:latin typeface="+mn-lt"/>
                <a:ea typeface="宋体" pitchFamily="2" charset="-122"/>
              </a:rPr>
              <a:t>     all experiments for each type of chips. </a:t>
            </a:r>
          </a:p>
          <a:p>
            <a:pPr marL="339725" lvl="0" indent="-33972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altLang="zh-CN" sz="2000" kern="0" dirty="0" smtClean="0">
              <a:latin typeface="+mn-lt"/>
              <a:ea typeface="宋体" pitchFamily="2" charset="-122"/>
            </a:endParaRPr>
          </a:p>
          <a:p>
            <a:pPr marL="339725" lvl="0" indent="-33972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000" kern="0" dirty="0" smtClean="0">
                <a:latin typeface="+mn-lt"/>
                <a:ea typeface="宋体" pitchFamily="2" charset="-122"/>
              </a:rPr>
              <a:t>The running repository based best-pair matching algorithm</a:t>
            </a:r>
          </a:p>
          <a:p>
            <a:pPr marL="339725" lvl="0" indent="-339725" defTabSz="992188" eaLnBrk="1" hangingPunct="1">
              <a:spcBef>
                <a:spcPct val="20000"/>
              </a:spcBef>
              <a:defRPr/>
            </a:pPr>
            <a:r>
              <a:rPr lang="en-US" altLang="zh-CN" sz="2000" kern="0" dirty="0" smtClean="0">
                <a:latin typeface="+mn-lt"/>
                <a:ea typeface="宋体" pitchFamily="2" charset="-122"/>
              </a:rPr>
              <a:t>      is utilized in the experiment. </a:t>
            </a:r>
          </a:p>
          <a:p>
            <a:pPr marL="339725" lvl="0" indent="-33972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altLang="zh-CN" sz="2000" kern="0" dirty="0" smtClean="0">
              <a:latin typeface="+mn-lt"/>
              <a:ea typeface="宋体" pitchFamily="2" charset="-122"/>
            </a:endParaRPr>
          </a:p>
        </p:txBody>
      </p:sp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defTabSz="992188"/>
            <a:r>
              <a:rPr lang="en-US" altLang="zh-CN" sz="1400" dirty="0" smtClean="0"/>
              <a:t>Sep 30, 2014</a:t>
            </a: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defTabSz="992188">
              <a:defRPr/>
            </a:pPr>
            <a:r>
              <a:rPr lang="en-US" altLang="zh-CN" dirty="0" err="1" smtClean="0">
                <a:latin typeface="+mn-lt"/>
              </a:rPr>
              <a:t>Bei’s</a:t>
            </a:r>
            <a:r>
              <a:rPr lang="en-US" altLang="zh-CN" dirty="0" smtClean="0">
                <a:latin typeface="+mn-lt"/>
              </a:rPr>
              <a:t> final exam</a:t>
            </a:r>
            <a:endParaRPr lang="en-US" altLang="zh-CN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03F9-F524-4B87-84CC-BEF60091A4A5}" type="slidenum">
              <a:rPr lang="zh-CN" altLang="en-US" smtClean="0"/>
              <a:pPr/>
              <a:t>54</a:t>
            </a:fld>
            <a:endParaRPr lang="en-US" altLang="zh-CN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400" kern="0" dirty="0" smtClean="0">
                <a:solidFill>
                  <a:srgbClr val="FFFF00"/>
                </a:solidFill>
                <a:ea typeface="宋体" pitchFamily="2" charset="-122"/>
                <a:cs typeface="+mj-cs"/>
              </a:rPr>
              <a:t>D</a:t>
            </a:r>
            <a:r>
              <a:rPr lang="en-US" altLang="zh-CN" sz="3400" kern="0" noProof="0" dirty="0" err="1" smtClean="0">
                <a:solidFill>
                  <a:srgbClr val="FFFF00"/>
                </a:solidFill>
                <a:ea typeface="宋体" pitchFamily="2" charset="-122"/>
                <a:cs typeface="+mj-cs"/>
              </a:rPr>
              <a:t>efect</a:t>
            </a:r>
            <a:r>
              <a:rPr lang="en-US" altLang="zh-CN" sz="3400" kern="0" noProof="0" dirty="0" smtClean="0">
                <a:solidFill>
                  <a:srgbClr val="FFFF00"/>
                </a:solidFill>
                <a:ea typeface="宋体" pitchFamily="2" charset="-122"/>
                <a:cs typeface="+mj-cs"/>
              </a:rPr>
              <a:t> </a:t>
            </a:r>
            <a:r>
              <a:rPr lang="en-US" altLang="zh-CN" sz="3400" kern="0" dirty="0">
                <a:solidFill>
                  <a:srgbClr val="FFFF00"/>
                </a:solidFill>
                <a:ea typeface="宋体" pitchFamily="2" charset="-122"/>
                <a:cs typeface="+mj-cs"/>
              </a:rPr>
              <a:t>M</a:t>
            </a:r>
            <a:r>
              <a:rPr lang="en-US" altLang="zh-CN" sz="3400" kern="0" noProof="0" dirty="0" err="1" smtClean="0">
                <a:solidFill>
                  <a:srgbClr val="FFFF00"/>
                </a:solidFill>
                <a:ea typeface="宋体" pitchFamily="2" charset="-122"/>
                <a:cs typeface="+mj-cs"/>
              </a:rPr>
              <a:t>odels</a:t>
            </a:r>
            <a:endParaRPr kumimoji="0" lang="en-US" altLang="zh-CN" sz="3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宋体" pitchFamily="2" charset="-122"/>
              <a:cs typeface="+mj-cs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1600" y="2133600"/>
            <a:ext cx="4114800" cy="2743200"/>
          </a:xfrm>
        </p:spPr>
        <p:txBody>
          <a:bodyPr/>
          <a:lstStyle/>
          <a:p>
            <a:pPr algn="l">
              <a:defRPr/>
            </a:pPr>
            <a:r>
              <a:rPr lang="en-US" altLang="zh-CN" sz="2000" dirty="0" smtClean="0">
                <a:solidFill>
                  <a:schemeClr val="tx2"/>
                </a:solidFill>
              </a:rPr>
              <a:t>The spatial probability functions used</a:t>
            </a:r>
          </a:p>
          <a:p>
            <a:pPr algn="l">
              <a:defRPr/>
            </a:pPr>
            <a:r>
              <a:rPr lang="en-US" altLang="zh-CN" sz="2000" dirty="0" smtClean="0">
                <a:solidFill>
                  <a:schemeClr val="tx2"/>
                </a:solidFill>
              </a:rPr>
              <a:t>to generate the simulated Wafers. </a:t>
            </a:r>
          </a:p>
          <a:p>
            <a:pPr algn="l">
              <a:defRPr/>
            </a:pPr>
            <a:endParaRPr lang="en-US" altLang="zh-CN" sz="2000" dirty="0" smtClean="0">
              <a:solidFill>
                <a:schemeClr val="tx2"/>
              </a:solidFill>
            </a:endParaRPr>
          </a:p>
          <a:p>
            <a:pPr algn="l">
              <a:defRPr/>
            </a:pPr>
            <a:r>
              <a:rPr lang="en-US" altLang="zh-CN" sz="2000" dirty="0" smtClean="0">
                <a:solidFill>
                  <a:schemeClr val="tx2"/>
                </a:solidFill>
              </a:rPr>
              <a:t>Gray levels correspond to failure </a:t>
            </a:r>
          </a:p>
          <a:p>
            <a:pPr algn="l">
              <a:defRPr/>
            </a:pPr>
            <a:r>
              <a:rPr lang="en-US" altLang="zh-CN" sz="2000" dirty="0" smtClean="0">
                <a:solidFill>
                  <a:schemeClr val="tx2"/>
                </a:solidFill>
              </a:rPr>
              <a:t>probabilities ranging from </a:t>
            </a:r>
          </a:p>
          <a:p>
            <a:pPr algn="l">
              <a:defRPr/>
            </a:pPr>
            <a:r>
              <a:rPr lang="en-US" altLang="zh-CN" sz="2000" dirty="0" smtClean="0">
                <a:solidFill>
                  <a:schemeClr val="tx2"/>
                </a:solidFill>
              </a:rPr>
              <a:t>0 (white) to 1 (black)</a:t>
            </a:r>
            <a:endParaRPr lang="en-US" altLang="zh-CN" sz="2000" dirty="0">
              <a:solidFill>
                <a:schemeClr val="tx2"/>
              </a:solidFill>
            </a:endParaRPr>
          </a:p>
        </p:txBody>
      </p:sp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5715" name="Object 3"/>
          <p:cNvGraphicFramePr>
            <a:graphicFrameLocks noChangeAspect="1"/>
          </p:cNvGraphicFramePr>
          <p:nvPr/>
        </p:nvGraphicFramePr>
        <p:xfrm>
          <a:off x="609600" y="838200"/>
          <a:ext cx="4467586" cy="5111353"/>
        </p:xfrm>
        <a:graphic>
          <a:graphicData uri="http://schemas.openxmlformats.org/presentationml/2006/ole">
            <p:oleObj spid="_x0000_s115719" name="Visio" r:id="rId3" imgW="5806968" imgH="6650354" progId="Visio.Drawing.11">
              <p:embed/>
            </p:oleObj>
          </a:graphicData>
        </a:graphic>
      </p:graphicFrame>
      <p:sp>
        <p:nvSpPr>
          <p:cNvPr id="8" name="矩形 7"/>
          <p:cNvSpPr/>
          <p:nvPr/>
        </p:nvSpPr>
        <p:spPr>
          <a:xfrm>
            <a:off x="1295400" y="609600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/>
              <a:t>G. </a:t>
            </a:r>
            <a:r>
              <a:rPr lang="en-US" altLang="zh-CN" sz="1200" dirty="0" err="1" smtClean="0"/>
              <a:t>DeNicoao</a:t>
            </a:r>
            <a:r>
              <a:rPr lang="en-US" altLang="zh-CN" sz="1200" dirty="0" smtClean="0"/>
              <a:t>, E. </a:t>
            </a:r>
            <a:r>
              <a:rPr lang="en-US" altLang="zh-CN" sz="1200" dirty="0" err="1" smtClean="0"/>
              <a:t>Pasquinetti</a:t>
            </a:r>
            <a:r>
              <a:rPr lang="en-US" altLang="zh-CN" sz="1200" dirty="0" smtClean="0"/>
              <a:t>, G. </a:t>
            </a:r>
            <a:r>
              <a:rPr lang="en-US" altLang="zh-CN" sz="1200" dirty="0" err="1" smtClean="0"/>
              <a:t>Miraglia</a:t>
            </a:r>
            <a:r>
              <a:rPr lang="en-US" altLang="zh-CN" sz="1200" dirty="0" smtClean="0"/>
              <a:t>, and F. </a:t>
            </a:r>
            <a:r>
              <a:rPr lang="en-US" altLang="zh-CN" sz="1200" dirty="0" err="1" smtClean="0"/>
              <a:t>Piccinini</a:t>
            </a:r>
            <a:r>
              <a:rPr lang="en-US" altLang="zh-CN" sz="1200" dirty="0" smtClean="0"/>
              <a:t>, “Unsupervised spatial pattern </a:t>
            </a:r>
            <a:r>
              <a:rPr lang="en-US" altLang="zh-CN" sz="1200" dirty="0" err="1" smtClean="0"/>
              <a:t>classiﬁcation</a:t>
            </a:r>
            <a:r>
              <a:rPr lang="en-US" altLang="zh-CN" sz="1200" dirty="0" smtClean="0"/>
              <a:t> of electrical fail-</a:t>
            </a:r>
            <a:r>
              <a:rPr lang="en-US" altLang="zh-CN" sz="1200" dirty="0" err="1" smtClean="0"/>
              <a:t>ures</a:t>
            </a:r>
            <a:r>
              <a:rPr lang="en-US" altLang="zh-CN" sz="1200" dirty="0" smtClean="0"/>
              <a:t> in semiconductor manufacturing,” in </a:t>
            </a:r>
            <a:r>
              <a:rPr lang="en-US" altLang="zh-CN" sz="1200" dirty="0" err="1" smtClean="0"/>
              <a:t>Artif</a:t>
            </a:r>
            <a:r>
              <a:rPr lang="en-US" altLang="zh-CN" sz="1200" dirty="0" smtClean="0"/>
              <a:t>. Neural Net-works Pattern </a:t>
            </a:r>
            <a:r>
              <a:rPr lang="en-US" altLang="zh-CN" sz="1200" dirty="0" err="1" smtClean="0"/>
              <a:t>Recognit</a:t>
            </a:r>
            <a:r>
              <a:rPr lang="en-US" altLang="zh-CN" sz="1200" dirty="0" smtClean="0"/>
              <a:t>. Workshop, 2003, pp. 125–131.</a:t>
            </a:r>
            <a:endParaRPr lang="en-US" altLang="zh-CN" sz="1200" kern="0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03F9-F524-4B87-84CC-BEF60091A4A5}" type="slidenum">
              <a:rPr lang="zh-CN" altLang="en-US" smtClean="0"/>
              <a:pPr/>
              <a:t>55</a:t>
            </a:fld>
            <a:endParaRPr lang="en-US" altLang="zh-CN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762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kern="0" noProof="0" dirty="0" smtClean="0">
                <a:solidFill>
                  <a:srgbClr val="FFFF00"/>
                </a:solidFill>
                <a:ea typeface="宋体" pitchFamily="2" charset="-122"/>
                <a:cs typeface="+mj-cs"/>
              </a:rPr>
              <a:t>Yield Comparison </a:t>
            </a:r>
            <a:r>
              <a:rPr lang="en-US" altLang="zh-CN" sz="2400" kern="0" dirty="0">
                <a:solidFill>
                  <a:srgbClr val="FFFF00"/>
                </a:solidFill>
                <a:ea typeface="宋体" pitchFamily="2" charset="-122"/>
                <a:cs typeface="+mj-cs"/>
              </a:rPr>
              <a:t>B</a:t>
            </a:r>
            <a:r>
              <a:rPr lang="en-US" altLang="zh-CN" sz="2400" kern="0" noProof="0" dirty="0" err="1" smtClean="0">
                <a:solidFill>
                  <a:srgbClr val="FFFF00"/>
                </a:solidFill>
                <a:ea typeface="宋体" pitchFamily="2" charset="-122"/>
                <a:cs typeface="+mj-cs"/>
              </a:rPr>
              <a:t>etween</a:t>
            </a:r>
            <a:r>
              <a:rPr lang="en-US" altLang="zh-CN" sz="2400" kern="0" noProof="0" dirty="0" smtClean="0">
                <a:solidFill>
                  <a:srgbClr val="FFFF00"/>
                </a:solidFill>
                <a:ea typeface="宋体" pitchFamily="2" charset="-122"/>
                <a:cs typeface="+mj-cs"/>
              </a:rPr>
              <a:t> </a:t>
            </a:r>
            <a:r>
              <a:rPr lang="en-US" altLang="zh-CN" sz="2400" kern="0" dirty="0">
                <a:solidFill>
                  <a:srgbClr val="FFFF00"/>
                </a:solidFill>
                <a:ea typeface="宋体" pitchFamily="2" charset="-122"/>
                <a:cs typeface="+mj-cs"/>
              </a:rPr>
              <a:t>D</a:t>
            </a:r>
            <a:r>
              <a:rPr lang="en-US" altLang="zh-CN" sz="2400" kern="0" noProof="0" dirty="0" err="1" smtClean="0">
                <a:solidFill>
                  <a:srgbClr val="FFFF00"/>
                </a:solidFill>
                <a:ea typeface="宋体" pitchFamily="2" charset="-122"/>
                <a:cs typeface="+mj-cs"/>
              </a:rPr>
              <a:t>ifferent</a:t>
            </a:r>
            <a:r>
              <a:rPr lang="en-US" altLang="zh-CN" sz="2400" kern="0" noProof="0" dirty="0" smtClean="0">
                <a:solidFill>
                  <a:srgbClr val="FFFF00"/>
                </a:solidFill>
                <a:ea typeface="宋体" pitchFamily="2" charset="-122"/>
                <a:cs typeface="+mj-cs"/>
              </a:rPr>
              <a:t> </a:t>
            </a:r>
            <a:r>
              <a:rPr lang="en-US" altLang="zh-CN" sz="2400" kern="0" dirty="0">
                <a:solidFill>
                  <a:srgbClr val="FFFF00"/>
                </a:solidFill>
                <a:ea typeface="宋体" pitchFamily="2" charset="-122"/>
                <a:cs typeface="+mj-cs"/>
              </a:rPr>
              <a:t>S</a:t>
            </a:r>
            <a:r>
              <a:rPr lang="en-US" altLang="zh-CN" sz="2400" kern="0" noProof="0" dirty="0" smtClean="0">
                <a:solidFill>
                  <a:srgbClr val="FFFF00"/>
                </a:solidFill>
                <a:ea typeface="宋体" pitchFamily="2" charset="-122"/>
                <a:cs typeface="+mj-cs"/>
              </a:rPr>
              <a:t>tacking </a:t>
            </a:r>
            <a:r>
              <a:rPr lang="en-US" altLang="zh-CN" sz="2400" kern="0" dirty="0">
                <a:solidFill>
                  <a:srgbClr val="FFFF00"/>
                </a:solidFill>
                <a:ea typeface="宋体" pitchFamily="2" charset="-122"/>
                <a:cs typeface="+mj-cs"/>
              </a:rPr>
              <a:t>P</a:t>
            </a:r>
            <a:r>
              <a:rPr lang="en-US" altLang="zh-CN" sz="2400" kern="0" noProof="0" dirty="0" err="1" smtClean="0">
                <a:solidFill>
                  <a:srgbClr val="FFFF00"/>
                </a:solidFill>
                <a:ea typeface="宋体" pitchFamily="2" charset="-122"/>
                <a:cs typeface="+mj-cs"/>
              </a:rPr>
              <a:t>rocedures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宋体" pitchFamily="2" charset="-122"/>
              <a:cs typeface="+mj-cs"/>
            </a:endParaRPr>
          </a:p>
        </p:txBody>
      </p:sp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" name="Footer Placeholder 2"/>
          <p:cNvSpPr txBox="1">
            <a:spLocks/>
          </p:cNvSpPr>
          <p:nvPr/>
        </p:nvSpPr>
        <p:spPr bwMode="auto">
          <a:xfrm>
            <a:off x="3810000" y="2209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176" tIns="45588" rIns="91176" bIns="4558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(b) Pattern 2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24" name="Footer Placeholder 2"/>
          <p:cNvSpPr txBox="1">
            <a:spLocks/>
          </p:cNvSpPr>
          <p:nvPr/>
        </p:nvSpPr>
        <p:spPr bwMode="auto">
          <a:xfrm>
            <a:off x="6477000" y="2209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176" tIns="45588" rIns="91176" bIns="4558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(c) Pattern 3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25" name="Footer Placeholder 2"/>
          <p:cNvSpPr txBox="1">
            <a:spLocks/>
          </p:cNvSpPr>
          <p:nvPr/>
        </p:nvSpPr>
        <p:spPr bwMode="auto">
          <a:xfrm>
            <a:off x="990600" y="2209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176" tIns="45588" rIns="91176" bIns="4558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(a) Pattern 1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26" name="Footer Placeholder 2"/>
          <p:cNvSpPr txBox="1">
            <a:spLocks/>
          </p:cNvSpPr>
          <p:nvPr/>
        </p:nvSpPr>
        <p:spPr bwMode="auto">
          <a:xfrm>
            <a:off x="3810000" y="4267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176" tIns="45588" rIns="91176" bIns="4558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(e) Pattern 5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27" name="Footer Placeholder 2"/>
          <p:cNvSpPr txBox="1">
            <a:spLocks/>
          </p:cNvSpPr>
          <p:nvPr/>
        </p:nvSpPr>
        <p:spPr bwMode="auto">
          <a:xfrm>
            <a:off x="6477000" y="4267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176" tIns="45588" rIns="91176" bIns="4558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(f) Pattern 6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28" name="Footer Placeholder 2"/>
          <p:cNvSpPr txBox="1">
            <a:spLocks/>
          </p:cNvSpPr>
          <p:nvPr/>
        </p:nvSpPr>
        <p:spPr bwMode="auto">
          <a:xfrm>
            <a:off x="1066800" y="4267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176" tIns="45588" rIns="91176" bIns="4558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(d) Pattern 4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29" name="Footer Placeholder 2"/>
          <p:cNvSpPr txBox="1">
            <a:spLocks/>
          </p:cNvSpPr>
          <p:nvPr/>
        </p:nvSpPr>
        <p:spPr bwMode="auto">
          <a:xfrm>
            <a:off x="3810000" y="6324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176" tIns="45588" rIns="91176" bIns="4558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(h) Pattern 8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30" name="Footer Placeholder 2"/>
          <p:cNvSpPr txBox="1">
            <a:spLocks/>
          </p:cNvSpPr>
          <p:nvPr/>
        </p:nvSpPr>
        <p:spPr bwMode="auto">
          <a:xfrm>
            <a:off x="6553200" y="6324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176" tIns="45588" rIns="91176" bIns="4558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</a:t>
            </a:r>
            <a:r>
              <a:rPr kumimoji="0" lang="en-US" altLang="zh-CN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i</a:t>
            </a: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) Pattern 9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31" name="Footer Placeholder 2"/>
          <p:cNvSpPr txBox="1">
            <a:spLocks/>
          </p:cNvSpPr>
          <p:nvPr/>
        </p:nvSpPr>
        <p:spPr bwMode="auto">
          <a:xfrm>
            <a:off x="1066800" y="6324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176" tIns="45588" rIns="91176" bIns="4558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(g) Pattern 7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pic>
        <p:nvPicPr>
          <p:cNvPr id="3328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2511681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28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81000"/>
            <a:ext cx="2511681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280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81000"/>
            <a:ext cx="2511681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280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438400"/>
            <a:ext cx="2511681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280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319" y="2438400"/>
            <a:ext cx="2511681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281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2423160"/>
            <a:ext cx="2511681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2811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4495800"/>
            <a:ext cx="2511681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2812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9519" y="4495800"/>
            <a:ext cx="2511681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2813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7400" y="4495800"/>
            <a:ext cx="2511681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76200"/>
            <a:ext cx="8610600" cy="18470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kern="0" noProof="0" dirty="0" smtClean="0">
                <a:solidFill>
                  <a:srgbClr val="FFFF00"/>
                </a:solidFill>
                <a:ea typeface="宋体" pitchFamily="2" charset="-122"/>
                <a:cs typeface="+mj-cs"/>
              </a:rPr>
              <a:t>Impact of Number of Stacked </a:t>
            </a:r>
            <a:r>
              <a:rPr lang="en-US" altLang="zh-CN" sz="2400" kern="0" dirty="0">
                <a:solidFill>
                  <a:srgbClr val="FFFF00"/>
                </a:solidFill>
                <a:ea typeface="宋体" pitchFamily="2" charset="-122"/>
                <a:cs typeface="+mj-cs"/>
              </a:rPr>
              <a:t>L</a:t>
            </a:r>
            <a:r>
              <a:rPr lang="en-US" altLang="zh-CN" sz="2400" kern="0" noProof="0" dirty="0" err="1" smtClean="0">
                <a:solidFill>
                  <a:srgbClr val="FFFF00"/>
                </a:solidFill>
                <a:ea typeface="宋体" pitchFamily="2" charset="-122"/>
                <a:cs typeface="+mj-cs"/>
              </a:rPr>
              <a:t>ayers</a:t>
            </a:r>
            <a:r>
              <a:rPr lang="en-US" altLang="zh-CN" sz="2400" kern="0" noProof="0" dirty="0" smtClean="0">
                <a:solidFill>
                  <a:srgbClr val="FFFF00"/>
                </a:solidFill>
                <a:ea typeface="宋体" pitchFamily="2" charset="-122"/>
                <a:cs typeface="+mj-cs"/>
              </a:rPr>
              <a:t> on Compound </a:t>
            </a:r>
            <a:r>
              <a:rPr lang="en-US" altLang="zh-CN" sz="2400" kern="0" dirty="0">
                <a:solidFill>
                  <a:srgbClr val="FFFF00"/>
                </a:solidFill>
                <a:ea typeface="宋体" pitchFamily="2" charset="-122"/>
                <a:cs typeface="+mj-cs"/>
              </a:rPr>
              <a:t>Y</a:t>
            </a:r>
            <a:r>
              <a:rPr lang="en-US" altLang="zh-CN" sz="2400" kern="0" noProof="0" dirty="0" err="1" smtClean="0">
                <a:solidFill>
                  <a:srgbClr val="FFFF00"/>
                </a:solidFill>
                <a:ea typeface="宋体" pitchFamily="2" charset="-122"/>
                <a:cs typeface="+mj-cs"/>
              </a:rPr>
              <a:t>ield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宋体" pitchFamily="2" charset="-122"/>
              <a:cs typeface="+mj-cs"/>
            </a:endParaRPr>
          </a:p>
        </p:txBody>
      </p:sp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0" y="0"/>
            <a:ext cx="2395728" cy="184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0"/>
            <a:ext cx="2395728" cy="184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8" name="Footer Placeholder 2"/>
          <p:cNvSpPr txBox="1">
            <a:spLocks/>
          </p:cNvSpPr>
          <p:nvPr/>
        </p:nvSpPr>
        <p:spPr bwMode="auto">
          <a:xfrm>
            <a:off x="3810000" y="2209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176" tIns="45588" rIns="91176" bIns="4558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(b) Pattern 2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39" name="Footer Placeholder 2"/>
          <p:cNvSpPr txBox="1">
            <a:spLocks/>
          </p:cNvSpPr>
          <p:nvPr/>
        </p:nvSpPr>
        <p:spPr bwMode="auto">
          <a:xfrm>
            <a:off x="6477000" y="2209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176" tIns="45588" rIns="91176" bIns="4558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(c) Pattern 3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40" name="Footer Placeholder 2"/>
          <p:cNvSpPr txBox="1">
            <a:spLocks/>
          </p:cNvSpPr>
          <p:nvPr/>
        </p:nvSpPr>
        <p:spPr bwMode="auto">
          <a:xfrm>
            <a:off x="990600" y="2209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176" tIns="45588" rIns="91176" bIns="4558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(a) Pattern 1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41" name="Footer Placeholder 2"/>
          <p:cNvSpPr txBox="1">
            <a:spLocks/>
          </p:cNvSpPr>
          <p:nvPr/>
        </p:nvSpPr>
        <p:spPr bwMode="auto">
          <a:xfrm>
            <a:off x="3810000" y="4267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176" tIns="45588" rIns="91176" bIns="4558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(e) Pattern 5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42" name="Footer Placeholder 2"/>
          <p:cNvSpPr txBox="1">
            <a:spLocks/>
          </p:cNvSpPr>
          <p:nvPr/>
        </p:nvSpPr>
        <p:spPr bwMode="auto">
          <a:xfrm>
            <a:off x="6477000" y="4267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176" tIns="45588" rIns="91176" bIns="4558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(f) Pattern 6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43" name="Footer Placeholder 2"/>
          <p:cNvSpPr txBox="1">
            <a:spLocks/>
          </p:cNvSpPr>
          <p:nvPr/>
        </p:nvSpPr>
        <p:spPr bwMode="auto">
          <a:xfrm>
            <a:off x="1066800" y="4267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176" tIns="45588" rIns="91176" bIns="4558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(d) Pattern 4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44" name="Footer Placeholder 2"/>
          <p:cNvSpPr txBox="1">
            <a:spLocks/>
          </p:cNvSpPr>
          <p:nvPr/>
        </p:nvSpPr>
        <p:spPr bwMode="auto">
          <a:xfrm>
            <a:off x="3810000" y="6324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176" tIns="45588" rIns="91176" bIns="4558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(h) Pattern 8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45" name="Footer Placeholder 2"/>
          <p:cNvSpPr txBox="1">
            <a:spLocks/>
          </p:cNvSpPr>
          <p:nvPr/>
        </p:nvSpPr>
        <p:spPr bwMode="auto">
          <a:xfrm>
            <a:off x="6553200" y="6324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176" tIns="45588" rIns="91176" bIns="4558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</a:t>
            </a:r>
            <a:r>
              <a:rPr kumimoji="0" lang="en-US" altLang="zh-CN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i</a:t>
            </a: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) Pattern 9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46" name="Footer Placeholder 2"/>
          <p:cNvSpPr txBox="1">
            <a:spLocks/>
          </p:cNvSpPr>
          <p:nvPr/>
        </p:nvSpPr>
        <p:spPr bwMode="auto">
          <a:xfrm>
            <a:off x="1066800" y="6324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176" tIns="45588" rIns="91176" bIns="4558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(g) Pattern 7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47" name="Slide Number Placeholder 3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176" tIns="45588" rIns="91176" bIns="4558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3803F9-F524-4B87-84CC-BEF60091A4A5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pic>
        <p:nvPicPr>
          <p:cNvPr id="3317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2511681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17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41960"/>
            <a:ext cx="2511681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17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41960"/>
            <a:ext cx="2511681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178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438400"/>
            <a:ext cx="2511681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178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2438400"/>
            <a:ext cx="2511681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178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70319" y="2423160"/>
            <a:ext cx="2511681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178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4495800"/>
            <a:ext cx="2511681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178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0400" y="4480560"/>
            <a:ext cx="2511681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178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7400" y="4495800"/>
            <a:ext cx="2511681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Cost Analysis Model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 defTabSz="992188"/>
            <a:fld id="{5DAD5F4B-C726-4FD2-976C-461170716224}" type="slidenum">
              <a:rPr lang="zh-CN" altLang="en-US"/>
              <a:pPr defTabSz="992188"/>
              <a:t>57</a:t>
            </a:fld>
            <a:endParaRPr lang="en-US" altLang="zh-CN"/>
          </a:p>
        </p:txBody>
      </p:sp>
      <p:pic>
        <p:nvPicPr>
          <p:cNvPr id="3307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09800"/>
            <a:ext cx="57054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09900"/>
            <a:ext cx="43719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7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295400"/>
            <a:ext cx="5715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7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038600"/>
            <a:ext cx="48387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75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4876800"/>
            <a:ext cx="27717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defTabSz="992188"/>
            <a:r>
              <a:rPr lang="en-US" altLang="zh-CN" sz="1400" dirty="0" smtClean="0"/>
              <a:t>Sep 30, 2014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defTabSz="992188">
              <a:defRPr/>
            </a:pPr>
            <a:r>
              <a:rPr lang="en-US" altLang="zh-CN" dirty="0" err="1" smtClean="0">
                <a:latin typeface="+mn-lt"/>
              </a:rPr>
              <a:t>Bei’s</a:t>
            </a:r>
            <a:r>
              <a:rPr lang="en-US" altLang="zh-CN" dirty="0" smtClean="0">
                <a:latin typeface="+mn-lt"/>
              </a:rPr>
              <a:t> final exam</a:t>
            </a:r>
            <a:endParaRPr lang="en-US" altLang="zh-CN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 defTabSz="992188"/>
            <a:fld id="{5DAD5F4B-C726-4FD2-976C-461170716224}" type="slidenum">
              <a:rPr lang="zh-CN" altLang="en-US"/>
              <a:pPr defTabSz="992188"/>
              <a:t>58</a:t>
            </a:fld>
            <a:endParaRPr lang="en-US" altLang="zh-CN" dirty="0"/>
          </a:p>
        </p:txBody>
      </p:sp>
      <p:pic>
        <p:nvPicPr>
          <p:cNvPr id="296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33388" y="-261785"/>
            <a:ext cx="5872374" cy="807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8"/>
          <p:cNvSpPr txBox="1">
            <a:spLocks noChangeArrowheads="1"/>
          </p:cNvSpPr>
          <p:nvPr/>
        </p:nvSpPr>
        <p:spPr bwMode="auto">
          <a:xfrm>
            <a:off x="228600" y="76200"/>
            <a:ext cx="8686800" cy="70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0" tIns="45267" rIns="457200" bIns="45267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Cost improvement percentage for SSC4 over basic under various defect distributions and for number of staking layers (</a:t>
            </a:r>
            <a:r>
              <a:rPr lang="en-US" altLang="zh-CN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ranging from 2 to 6</a:t>
            </a:r>
            <a:endParaRPr lang="en-US" altLang="zh-CN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 defTabSz="992188"/>
            <a:fld id="{5DAD5F4B-C726-4FD2-976C-461170716224}" type="slidenum">
              <a:rPr lang="zh-CN" altLang="en-US"/>
              <a:pPr defTabSz="992188"/>
              <a:t>59</a:t>
            </a:fld>
            <a:endParaRPr lang="en-US" altLang="zh-CN"/>
          </a:p>
        </p:txBody>
      </p:sp>
      <p:pic>
        <p:nvPicPr>
          <p:cNvPr id="297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72668" y="-624868"/>
            <a:ext cx="5029200" cy="810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defTabSz="992188"/>
            <a:r>
              <a:rPr lang="en-US" altLang="zh-CN" sz="1400" dirty="0" smtClean="0"/>
              <a:t>Sep 30, 2014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defTabSz="992188">
              <a:defRPr/>
            </a:pPr>
            <a:r>
              <a:rPr lang="en-US" altLang="zh-CN" dirty="0" err="1" smtClean="0">
                <a:latin typeface="+mn-lt"/>
              </a:rPr>
              <a:t>Bei’s</a:t>
            </a:r>
            <a:r>
              <a:rPr lang="en-US" altLang="zh-CN" dirty="0" smtClean="0">
                <a:latin typeface="+mn-lt"/>
              </a:rPr>
              <a:t> final exam</a:t>
            </a:r>
            <a:endParaRPr lang="en-US" altLang="zh-CN" dirty="0">
              <a:latin typeface="+mn-lt"/>
            </a:endParaRPr>
          </a:p>
        </p:txBody>
      </p:sp>
      <p:sp>
        <p:nvSpPr>
          <p:cNvPr id="7" name="Text Box 88"/>
          <p:cNvSpPr txBox="1">
            <a:spLocks noChangeArrowheads="1"/>
          </p:cNvSpPr>
          <p:nvPr/>
        </p:nvSpPr>
        <p:spPr bwMode="auto">
          <a:xfrm>
            <a:off x="228600" y="76200"/>
            <a:ext cx="8686800" cy="70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0" tIns="45267" rIns="457200" bIns="45267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Cost improvement percentage for SSC4 over basic under various defect distributions and for number of staking layers (</a:t>
            </a:r>
            <a:r>
              <a:rPr lang="en-US" altLang="zh-CN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ranging from 2 to 6</a:t>
            </a:r>
            <a:endParaRPr lang="en-US" altLang="zh-CN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Introduction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397000"/>
            <a:ext cx="8686800" cy="2781300"/>
          </a:xfrm>
          <a:prstGeom prst="rect">
            <a:avLst/>
          </a:prstGeom>
        </p:spPr>
        <p:txBody>
          <a:bodyPr/>
          <a:lstStyle/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altLang="ko-KR" sz="3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Why test TSV before bonding?</a:t>
            </a: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</a:rPr>
              <a:t>                 </a:t>
            </a:r>
            <a:endParaRPr kumimoji="0" lang="en-US" altLang="ko-KR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ko-KR" sz="2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ko-KR" sz="3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charset="-127"/>
              <a:cs typeface="+mn-cs"/>
            </a:endParaRP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ko-KR" altLang="en-US" sz="3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charset="-127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38200" y="2057400"/>
            <a:ext cx="7467600" cy="4572000"/>
          </a:xfrm>
          <a:prstGeom prst="rect">
            <a:avLst/>
          </a:prstGeom>
        </p:spPr>
        <p:txBody>
          <a:bodyPr/>
          <a:lstStyle/>
          <a:p>
            <a:pPr marL="339725" lvl="0" indent="-33972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400" kern="0" dirty="0" smtClean="0">
                <a:solidFill>
                  <a:schemeClr val="tx2"/>
                </a:solidFill>
                <a:latin typeface="+mn-lt"/>
                <a:ea typeface="宋体" pitchFamily="2" charset="-122"/>
              </a:rPr>
              <a:t>Defects arises  in  TSV  manufacturing</a:t>
            </a:r>
            <a:r>
              <a:rPr lang="en-US" altLang="zh-CN" sz="2400" kern="0" dirty="0" smtClean="0">
                <a:latin typeface="+mn-lt"/>
                <a:ea typeface="宋体" pitchFamily="2" charset="-122"/>
              </a:rPr>
              <a:t>,  such as  a  void  within  a  TSV,  a  complete  break  in  a  TSV,  a pinhole creating a leakage path between TSV and substrate, etc.</a:t>
            </a:r>
          </a:p>
          <a:p>
            <a:pPr marL="339725" lvl="0" indent="-33972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400" kern="0" dirty="0" smtClean="0">
                <a:solidFill>
                  <a:schemeClr val="tx2"/>
                </a:solidFill>
                <a:latin typeface="+mn-lt"/>
                <a:ea typeface="宋体" pitchFamily="2" charset="-122"/>
              </a:rPr>
              <a:t>Pre-bond TSV test helps identify defective dies early in the process </a:t>
            </a:r>
            <a:r>
              <a:rPr lang="en-US" altLang="zh-CN" sz="2400" kern="0" dirty="0" smtClean="0">
                <a:latin typeface="+mn-lt"/>
                <a:ea typeface="宋体" pitchFamily="2" charset="-122"/>
              </a:rPr>
              <a:t>and avoid situations where one single bad die causes entire 3D stack to be discarded.</a:t>
            </a:r>
          </a:p>
          <a:p>
            <a:pPr marL="339725" lvl="0" indent="-33972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400" kern="0" dirty="0" smtClean="0">
                <a:solidFill>
                  <a:schemeClr val="tx2"/>
                </a:solidFill>
                <a:latin typeface="+mn-lt"/>
                <a:ea typeface="宋体" pitchFamily="2" charset="-122"/>
              </a:rPr>
              <a:t>Pre-bond TSV test provides known good die (KGD) information</a:t>
            </a:r>
            <a:r>
              <a:rPr lang="en-US" altLang="zh-CN" sz="2400" kern="0" dirty="0" smtClean="0">
                <a:latin typeface="+mn-lt"/>
                <a:ea typeface="宋体" pitchFamily="2" charset="-122"/>
              </a:rPr>
              <a:t> for die-to-die or die-to-wafer or wafer-on-wafer fabrication process.</a:t>
            </a: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 defTabSz="992188"/>
            <a:fld id="{5DAD5F4B-C726-4FD2-976C-461170716224}" type="slidenum">
              <a:rPr lang="zh-CN" altLang="en-US"/>
              <a:pPr defTabSz="992188"/>
              <a:t>6</a:t>
            </a:fld>
            <a:endParaRPr lang="en-US" altLang="zh-CN"/>
          </a:p>
        </p:txBody>
      </p:sp>
      <p:sp>
        <p:nvSpPr>
          <p:cNvPr id="13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defTabSz="992188"/>
            <a:r>
              <a:rPr lang="en-US" altLang="zh-CN" sz="1400" dirty="0" smtClean="0"/>
              <a:t>Sep 30, 2014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defTabSz="992188">
              <a:defRPr/>
            </a:pPr>
            <a:r>
              <a:rPr lang="en-US" altLang="zh-CN" dirty="0" err="1" smtClean="0">
                <a:latin typeface="+mn-lt"/>
              </a:rPr>
              <a:t>Bei’s</a:t>
            </a:r>
            <a:r>
              <a:rPr lang="en-US" altLang="zh-CN" dirty="0" smtClean="0">
                <a:latin typeface="+mn-lt"/>
              </a:rPr>
              <a:t> final exam</a:t>
            </a:r>
            <a:endParaRPr lang="en-US" altLang="zh-CN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Presentation Outline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609600"/>
            <a:ext cx="8229600" cy="4876800"/>
          </a:xfrm>
          <a:prstGeom prst="rect">
            <a:avLst/>
          </a:prstGeom>
        </p:spPr>
        <p:txBody>
          <a:bodyPr/>
          <a:lstStyle/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Introduction</a:t>
            </a: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altLang="zh-CN" sz="2800" kern="0" noProof="0" dirty="0" smtClean="0">
                <a:latin typeface="+mn-lt"/>
                <a:ea typeface="宋体" pitchFamily="2" charset="-122"/>
              </a:rPr>
              <a:t>Problem Statements</a:t>
            </a: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800" b="0" i="0" u="none" strike="noStrike" kern="0" cap="none" spc="0" normalizeH="0" baseline="0" dirty="0" err="1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Prebond</a:t>
            </a:r>
            <a:r>
              <a:rPr kumimoji="0" lang="en-US" altLang="zh-CN" sz="2800" b="0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TSV test</a:t>
            </a:r>
            <a:r>
              <a:rPr kumimoji="0" lang="en-US" altLang="zh-CN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optimization</a:t>
            </a:r>
          </a:p>
          <a:p>
            <a:pPr marL="733425" lvl="1" indent="-28257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000" kern="0" dirty="0" smtClean="0">
                <a:ea typeface="宋体" pitchFamily="2" charset="-122"/>
              </a:rPr>
              <a:t>Test session generation</a:t>
            </a:r>
          </a:p>
          <a:p>
            <a:pPr marL="733425" lvl="1" indent="-28257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000" kern="0" dirty="0" smtClean="0">
                <a:ea typeface="宋体" pitchFamily="2" charset="-122"/>
              </a:rPr>
              <a:t>Dynamically identify faulty TSVs</a:t>
            </a:r>
          </a:p>
          <a:p>
            <a:pPr marL="733425" lvl="1" indent="-28257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000" kern="0" dirty="0" smtClean="0">
                <a:ea typeface="宋体" pitchFamily="2" charset="-122"/>
              </a:rPr>
              <a:t>Test session scheduling</a:t>
            </a:r>
          </a:p>
          <a:p>
            <a:pPr marL="733425" lvl="1" indent="-28257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000" kern="0" dirty="0" smtClean="0">
                <a:ea typeface="宋体" pitchFamily="2" charset="-122"/>
              </a:rPr>
              <a:t>Three-step test time optimization</a:t>
            </a: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altLang="zh-CN" sz="2800" kern="0" dirty="0" smtClean="0">
                <a:latin typeface="+mn-lt"/>
                <a:ea typeface="宋体" pitchFamily="2" charset="-122"/>
              </a:rPr>
              <a:t>Wafer-on-wafer stacking yield improvement and cost reduction</a:t>
            </a: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Conclusion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 defTabSz="992188"/>
            <a:fld id="{5DAD5F4B-C726-4FD2-976C-461170716224}" type="slidenum">
              <a:rPr lang="zh-CN" altLang="en-US"/>
              <a:pPr defTabSz="992188"/>
              <a:t>60</a:t>
            </a:fld>
            <a:endParaRPr lang="en-US" altLang="zh-CN"/>
          </a:p>
        </p:txBody>
      </p:sp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defTabSz="992188"/>
            <a:r>
              <a:rPr lang="en-US" altLang="zh-CN" sz="1400" dirty="0" smtClean="0"/>
              <a:t>Sep 30, 2014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defTabSz="992188">
              <a:defRPr/>
            </a:pPr>
            <a:r>
              <a:rPr lang="en-US" altLang="zh-CN" dirty="0" err="1" smtClean="0">
                <a:latin typeface="+mn-lt"/>
              </a:rPr>
              <a:t>Bei’s</a:t>
            </a:r>
            <a:r>
              <a:rPr lang="en-US" altLang="zh-CN" dirty="0" smtClean="0">
                <a:latin typeface="+mn-lt"/>
              </a:rPr>
              <a:t> final exam</a:t>
            </a:r>
            <a:endParaRPr lang="en-US" altLang="zh-CN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400" kern="0" noProof="0" dirty="0" smtClean="0">
                <a:solidFill>
                  <a:srgbClr val="FFFF00"/>
                </a:solidFill>
                <a:ea typeface="宋体" pitchFamily="2" charset="-122"/>
                <a:cs typeface="+mj-cs"/>
              </a:rPr>
              <a:t>Conclusion</a:t>
            </a:r>
            <a:endParaRPr kumimoji="0" lang="en-US" altLang="zh-CN" sz="1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宋体" pitchFamily="2" charset="-122"/>
              <a:cs typeface="+mj-cs"/>
            </a:endParaRPr>
          </a:p>
        </p:txBody>
      </p:sp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71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716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71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71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 defTabSz="992188"/>
            <a:fld id="{5DAD5F4B-C726-4FD2-976C-461170716224}" type="slidenum">
              <a:rPr lang="zh-CN" altLang="en-US"/>
              <a:pPr defTabSz="992188"/>
              <a:t>61</a:t>
            </a:fld>
            <a:endParaRPr lang="en-US" altLang="zh-CN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81000" y="1219200"/>
            <a:ext cx="8534400" cy="4572000"/>
          </a:xfrm>
          <a:prstGeom prst="rect">
            <a:avLst/>
          </a:prstGeom>
        </p:spPr>
        <p:txBody>
          <a:bodyPr/>
          <a:lstStyle/>
          <a:p>
            <a:pPr marL="339725" lvl="0" indent="-339725" defTabSz="992188" eaLnBrk="1" hangingPunct="1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altLang="zh-CN" sz="2400" kern="0" dirty="0" smtClean="0">
                <a:solidFill>
                  <a:schemeClr val="tx2"/>
                </a:solidFill>
                <a:ea typeface="宋体" pitchFamily="2" charset="-122"/>
              </a:rPr>
              <a:t>Proposed three-step optimization for pre-bond TSV test</a:t>
            </a:r>
          </a:p>
          <a:p>
            <a:pPr marL="733425" lvl="1" indent="-28257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000" kern="0" dirty="0" smtClean="0">
                <a:ea typeface="宋体" pitchFamily="2" charset="-122"/>
              </a:rPr>
              <a:t>Test session generation</a:t>
            </a:r>
          </a:p>
          <a:p>
            <a:pPr marL="733425" lvl="1" indent="-28257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000" kern="0" dirty="0" smtClean="0">
                <a:ea typeface="宋体" pitchFamily="2" charset="-122"/>
              </a:rPr>
              <a:t>Dynamically identify faulty TSVs</a:t>
            </a:r>
          </a:p>
          <a:p>
            <a:pPr marL="733425" lvl="1" indent="-282575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000" kern="0" dirty="0" smtClean="0">
                <a:ea typeface="宋体" pitchFamily="2" charset="-122"/>
              </a:rPr>
              <a:t>Test session scheduling</a:t>
            </a:r>
            <a:endParaRPr lang="en-US" altLang="zh-CN" sz="2400" kern="0" dirty="0" smtClean="0">
              <a:solidFill>
                <a:schemeClr val="tx2"/>
              </a:solidFill>
              <a:ea typeface="宋体" pitchFamily="2" charset="-122"/>
            </a:endParaRPr>
          </a:p>
          <a:p>
            <a:pPr marL="339725" indent="-339725" defTabSz="992188" eaLnBrk="1" hangingPunct="1">
              <a:spcBef>
                <a:spcPct val="20000"/>
              </a:spcBef>
              <a:buFont typeface="Wingdings" pitchFamily="2" charset="2"/>
              <a:buChar char="v"/>
              <a:defRPr/>
            </a:pPr>
            <a:endParaRPr lang="en-US" altLang="zh-CN" sz="2400" kern="0" dirty="0" smtClean="0">
              <a:solidFill>
                <a:schemeClr val="tx2"/>
              </a:solidFill>
              <a:ea typeface="宋体" pitchFamily="2" charset="-122"/>
            </a:endParaRPr>
          </a:p>
          <a:p>
            <a:pPr marL="339725" indent="-339725" defTabSz="992188" eaLnBrk="1" hangingPunct="1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altLang="zh-CN" sz="2400" kern="0" dirty="0" smtClean="0">
                <a:solidFill>
                  <a:schemeClr val="tx2"/>
                </a:solidFill>
                <a:ea typeface="宋体" pitchFamily="2" charset="-122"/>
              </a:rPr>
              <a:t>Proposed wafer Cut and Rotation manipulation method for yield improvement and cost reduction of wafer-on-wafer stacked ICs</a:t>
            </a:r>
          </a:p>
          <a:p>
            <a:pPr marL="339725" indent="-339725" defTabSz="992188" eaLnBrk="1" hangingPunct="1">
              <a:spcBef>
                <a:spcPct val="20000"/>
              </a:spcBef>
              <a:defRPr/>
            </a:pPr>
            <a:endParaRPr lang="en-US" altLang="zh-CN" sz="2400" kern="0" dirty="0" smtClean="0">
              <a:solidFill>
                <a:schemeClr val="tx2"/>
              </a:solidFill>
              <a:ea typeface="宋体" pitchFamily="2" charset="-122"/>
            </a:endParaRP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zh-CN" sz="2800" dirty="0" smtClean="0">
              <a:solidFill>
                <a:srgbClr val="FAFD00"/>
              </a:solidFill>
              <a:latin typeface="+mn-lt"/>
            </a:endParaRP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zh-CN" sz="2800" dirty="0" smtClean="0">
              <a:solidFill>
                <a:srgbClr val="FAFD00"/>
              </a:solidFill>
              <a:latin typeface="+mn-lt"/>
            </a:endParaRP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zh-CN" sz="2800" dirty="0" smtClean="0">
              <a:solidFill>
                <a:srgbClr val="FAFD00"/>
              </a:solidFill>
              <a:latin typeface="+mn-lt"/>
            </a:endParaRP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altLang="zh-CN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defTabSz="992188"/>
            <a:r>
              <a:rPr lang="en-US" altLang="zh-CN" sz="1400" dirty="0" smtClean="0"/>
              <a:t>Sep 30, 2014</a:t>
            </a: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defTabSz="992188">
              <a:defRPr/>
            </a:pPr>
            <a:r>
              <a:rPr lang="en-US" altLang="zh-CN" dirty="0" err="1" smtClean="0">
                <a:latin typeface="+mn-lt"/>
              </a:rPr>
              <a:t>Bei’s</a:t>
            </a:r>
            <a:r>
              <a:rPr lang="en-US" altLang="zh-CN" dirty="0" smtClean="0">
                <a:latin typeface="+mn-lt"/>
              </a:rPr>
              <a:t> final exam</a:t>
            </a:r>
            <a:endParaRPr lang="en-US" altLang="zh-CN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03F9-F524-4B87-84CC-BEF60091A4A5}" type="slidenum">
              <a:rPr lang="zh-CN" altLang="en-US" smtClean="0"/>
              <a:pPr/>
              <a:t>62</a:t>
            </a:fld>
            <a:endParaRPr lang="en-US" altLang="zh-CN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34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Journal and Conference presentations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3400" y="914400"/>
            <a:ext cx="8229600" cy="48768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500" b="1" dirty="0" smtClean="0">
                <a:solidFill>
                  <a:schemeClr val="tx2"/>
                </a:solidFill>
              </a:rPr>
              <a:t>B. Zhang</a:t>
            </a:r>
            <a:r>
              <a:rPr lang="en-US" altLang="zh-CN" sz="1500" dirty="0" smtClean="0">
                <a:solidFill>
                  <a:schemeClr val="tx2"/>
                </a:solidFill>
              </a:rPr>
              <a:t> </a:t>
            </a:r>
            <a:r>
              <a:rPr lang="en-US" altLang="zh-CN" sz="1500" dirty="0" smtClean="0"/>
              <a:t>and V. D. </a:t>
            </a:r>
            <a:r>
              <a:rPr lang="en-US" altLang="zh-CN" sz="1500" dirty="0" err="1" smtClean="0"/>
              <a:t>Agrawal</a:t>
            </a:r>
            <a:r>
              <a:rPr lang="en-US" altLang="zh-CN" sz="1500" dirty="0" smtClean="0"/>
              <a:t>, “</a:t>
            </a:r>
            <a:r>
              <a:rPr lang="en-US" altLang="zh-CN" sz="1500" i="1" dirty="0" smtClean="0"/>
              <a:t>SOS3: Three Step Optimization of Pre-bond Defective TSV Diagnosis</a:t>
            </a:r>
            <a:r>
              <a:rPr lang="en-US" altLang="zh-CN" sz="1500" dirty="0" smtClean="0"/>
              <a:t>,” (14 pages, in preparation) in Journal of Electronic Testing: Theory and Applications.</a:t>
            </a:r>
            <a:endParaRPr lang="zh-CN" altLang="zh-CN" sz="1500" dirty="0" smtClean="0"/>
          </a:p>
          <a:p>
            <a:pPr lvl="0"/>
            <a:endParaRPr lang="en-US" altLang="zh-CN" sz="1500" dirty="0" smtClean="0"/>
          </a:p>
          <a:p>
            <a:pPr lvl="0"/>
            <a:r>
              <a:rPr lang="en-US" altLang="zh-CN" sz="1500" dirty="0" smtClean="0"/>
              <a:t>Y. Zhang, </a:t>
            </a:r>
            <a:r>
              <a:rPr lang="en-US" altLang="zh-CN" sz="1500" b="1" dirty="0" smtClean="0">
                <a:solidFill>
                  <a:schemeClr val="tx2"/>
                </a:solidFill>
              </a:rPr>
              <a:t>B. Zhang</a:t>
            </a:r>
            <a:r>
              <a:rPr lang="en-US" altLang="zh-CN" sz="1500" dirty="0" smtClean="0">
                <a:solidFill>
                  <a:schemeClr val="tx2"/>
                </a:solidFill>
              </a:rPr>
              <a:t> </a:t>
            </a:r>
            <a:r>
              <a:rPr lang="en-US" altLang="zh-CN" sz="1500" dirty="0" smtClean="0"/>
              <a:t>and V. D. </a:t>
            </a:r>
            <a:r>
              <a:rPr lang="en-US" altLang="zh-CN" sz="1500" dirty="0" err="1" smtClean="0"/>
              <a:t>Agrawal</a:t>
            </a:r>
            <a:r>
              <a:rPr lang="en-US" altLang="zh-CN" sz="1500" dirty="0" smtClean="0"/>
              <a:t>, “</a:t>
            </a:r>
            <a:r>
              <a:rPr lang="en-US" altLang="zh-CN" sz="1500" i="1" dirty="0" smtClean="0"/>
              <a:t>Diagnostic Test Generation for Transition Delay Faults Using Stuck-at Fault Detection Tools</a:t>
            </a:r>
            <a:r>
              <a:rPr lang="en-US" altLang="zh-CN" sz="1500" dirty="0" smtClean="0"/>
              <a:t>,” (18 pages, minor revision) in Journal of Electronic Testing: Theory and Applications.</a:t>
            </a:r>
          </a:p>
          <a:p>
            <a:pPr lvl="0"/>
            <a:endParaRPr lang="zh-CN" altLang="zh-CN" sz="1500" dirty="0" smtClean="0"/>
          </a:p>
          <a:p>
            <a:pPr lvl="0"/>
            <a:r>
              <a:rPr lang="en-US" altLang="zh-CN" sz="1500" b="1" dirty="0" smtClean="0">
                <a:solidFill>
                  <a:schemeClr val="tx2"/>
                </a:solidFill>
              </a:rPr>
              <a:t>B. Zhang</a:t>
            </a:r>
            <a:r>
              <a:rPr lang="en-US" altLang="zh-CN" sz="1500" dirty="0" smtClean="0">
                <a:solidFill>
                  <a:schemeClr val="tx2"/>
                </a:solidFill>
              </a:rPr>
              <a:t> </a:t>
            </a:r>
            <a:r>
              <a:rPr lang="en-US" altLang="zh-CN" sz="1500" dirty="0" smtClean="0"/>
              <a:t>and V. D. </a:t>
            </a:r>
            <a:r>
              <a:rPr lang="en-US" altLang="zh-CN" sz="1500" dirty="0" err="1" smtClean="0"/>
              <a:t>Agrawal</a:t>
            </a:r>
            <a:r>
              <a:rPr lang="en-US" altLang="zh-CN" sz="1500" dirty="0" smtClean="0"/>
              <a:t>, “</a:t>
            </a:r>
            <a:r>
              <a:rPr lang="en-US" altLang="zh-CN" sz="1500" i="1" dirty="0" smtClean="0"/>
              <a:t>An Optimal Probing Method of Pre-Bond TSV Fault </a:t>
            </a:r>
            <a:r>
              <a:rPr lang="en-US" altLang="zh-CN" sz="1500" i="1" dirty="0" err="1" smtClean="0"/>
              <a:t>Identiﬁcation</a:t>
            </a:r>
            <a:r>
              <a:rPr lang="en-US" altLang="zh-CN" sz="1500" i="1" dirty="0" smtClean="0"/>
              <a:t> for 3D Stacked ICs</a:t>
            </a:r>
            <a:r>
              <a:rPr lang="en-US" altLang="zh-CN" sz="1500" dirty="0" smtClean="0"/>
              <a:t>,” to appear in Proc. IEEE SOI-3D-Subthreshold Microelectronics Technology </a:t>
            </a:r>
            <a:r>
              <a:rPr lang="en-US" altLang="zh-CN" sz="1500" dirty="0" err="1" smtClean="0"/>
              <a:t>Uniﬁed</a:t>
            </a:r>
            <a:r>
              <a:rPr lang="en-US" altLang="zh-CN" sz="1500" dirty="0" smtClean="0"/>
              <a:t> Conference, Oct 2014.</a:t>
            </a:r>
          </a:p>
          <a:p>
            <a:pPr lvl="0"/>
            <a:endParaRPr lang="zh-CN" altLang="zh-CN" sz="1500" dirty="0" smtClean="0"/>
          </a:p>
          <a:p>
            <a:pPr lvl="0"/>
            <a:r>
              <a:rPr lang="en-US" altLang="zh-CN" sz="1500" b="1" dirty="0" smtClean="0">
                <a:solidFill>
                  <a:schemeClr val="tx2"/>
                </a:solidFill>
              </a:rPr>
              <a:t>B. Zhang</a:t>
            </a:r>
            <a:r>
              <a:rPr lang="en-US" altLang="zh-CN" sz="1500" dirty="0" smtClean="0">
                <a:solidFill>
                  <a:schemeClr val="tx2"/>
                </a:solidFill>
              </a:rPr>
              <a:t> </a:t>
            </a:r>
            <a:r>
              <a:rPr lang="en-US" altLang="zh-CN" sz="1500" dirty="0" smtClean="0"/>
              <a:t>and V. D. </a:t>
            </a:r>
            <a:r>
              <a:rPr lang="en-US" altLang="zh-CN" sz="1500" dirty="0" err="1" smtClean="0"/>
              <a:t>Agrawal</a:t>
            </a:r>
            <a:r>
              <a:rPr lang="en-US" altLang="zh-CN" sz="1500" dirty="0" smtClean="0"/>
              <a:t>, “</a:t>
            </a:r>
            <a:r>
              <a:rPr lang="en-US" altLang="zh-CN" sz="1500" i="1" dirty="0" smtClean="0"/>
              <a:t>An Optimized Diagnostic Procedure for Pre-Bond TSV Defects</a:t>
            </a:r>
            <a:r>
              <a:rPr lang="en-US" altLang="zh-CN" sz="1500" dirty="0" smtClean="0"/>
              <a:t>,” to appear in Proc. 32nd IEEE International Conference on Computer Design, Oct 2014.</a:t>
            </a:r>
          </a:p>
          <a:p>
            <a:pPr lvl="0"/>
            <a:endParaRPr lang="en-US" altLang="zh-CN" sz="1500" dirty="0" smtClean="0"/>
          </a:p>
          <a:p>
            <a:r>
              <a:rPr lang="en-US" altLang="zh-CN" sz="1500" b="1" dirty="0" smtClean="0">
                <a:solidFill>
                  <a:schemeClr val="tx2"/>
                </a:solidFill>
              </a:rPr>
              <a:t>B. Zhang</a:t>
            </a:r>
            <a:r>
              <a:rPr lang="en-US" altLang="zh-CN" sz="1500" dirty="0" smtClean="0"/>
              <a:t> and V. D. </a:t>
            </a:r>
            <a:r>
              <a:rPr lang="en-US" altLang="zh-CN" sz="1500" dirty="0" err="1" smtClean="0"/>
              <a:t>Agrawal</a:t>
            </a:r>
            <a:r>
              <a:rPr lang="en-US" altLang="zh-CN" sz="1500" dirty="0" smtClean="0"/>
              <a:t>, “</a:t>
            </a:r>
            <a:r>
              <a:rPr lang="en-US" altLang="zh-CN" sz="1500" i="1" dirty="0" smtClean="0"/>
              <a:t>Diagnostic Tests for Pre-Bond TSV</a:t>
            </a:r>
            <a:r>
              <a:rPr lang="en-US" altLang="zh-CN" sz="1500" dirty="0" smtClean="0"/>
              <a:t>,” to appear in </a:t>
            </a:r>
            <a:r>
              <a:rPr lang="en-US" altLang="zh-CN" sz="1500" i="1" dirty="0" smtClean="0"/>
              <a:t>Proc. 26th International Conference on VLSI Design</a:t>
            </a:r>
            <a:r>
              <a:rPr lang="en-US" altLang="zh-CN" sz="1500" dirty="0" smtClean="0"/>
              <a:t>, Jan 2015.</a:t>
            </a:r>
          </a:p>
          <a:p>
            <a:endParaRPr lang="zh-CN" altLang="zh-CN" sz="1500" dirty="0" smtClean="0"/>
          </a:p>
          <a:p>
            <a:pPr lvl="0"/>
            <a:r>
              <a:rPr lang="en-US" altLang="zh-CN" sz="1500" b="1" dirty="0" smtClean="0">
                <a:solidFill>
                  <a:schemeClr val="tx2"/>
                </a:solidFill>
              </a:rPr>
              <a:t>B. Zhang</a:t>
            </a:r>
            <a:r>
              <a:rPr lang="en-US" altLang="zh-CN" sz="1500" dirty="0" smtClean="0">
                <a:solidFill>
                  <a:schemeClr val="tx2"/>
                </a:solidFill>
              </a:rPr>
              <a:t> </a:t>
            </a:r>
            <a:r>
              <a:rPr lang="en-US" altLang="zh-CN" sz="1500" dirty="0" smtClean="0"/>
              <a:t>and V. D. </a:t>
            </a:r>
            <a:r>
              <a:rPr lang="en-US" altLang="zh-CN" sz="1500" dirty="0" err="1" smtClean="0"/>
              <a:t>Agrawal</a:t>
            </a:r>
            <a:r>
              <a:rPr lang="en-US" altLang="zh-CN" sz="1500" dirty="0" smtClean="0"/>
              <a:t>, “</a:t>
            </a:r>
            <a:r>
              <a:rPr lang="en-US" altLang="zh-CN" sz="1500" i="1" dirty="0" smtClean="0"/>
              <a:t>A Novel Wafer Manipulation Method for Yield Improvement and Cost Reduction of 3D Wafer-on-Wafer Stacked ICs</a:t>
            </a:r>
            <a:r>
              <a:rPr lang="en-US" altLang="zh-CN" sz="1500" dirty="0" smtClean="0"/>
              <a:t>,” Journal of Electronic Testing: Theory and Applications, vol. 30, pp. 57–75, 2014.</a:t>
            </a:r>
          </a:p>
          <a:p>
            <a:pPr lvl="0"/>
            <a:endParaRPr lang="zh-CN" altLang="zh-CN" sz="1500" dirty="0" smtClean="0"/>
          </a:p>
          <a:p>
            <a:pPr lvl="0"/>
            <a:r>
              <a:rPr lang="en-US" altLang="zh-CN" sz="1500" b="1" dirty="0" smtClean="0">
                <a:solidFill>
                  <a:schemeClr val="tx2"/>
                </a:solidFill>
              </a:rPr>
              <a:t>B. Zhang</a:t>
            </a:r>
            <a:r>
              <a:rPr lang="en-US" altLang="zh-CN" sz="1500" dirty="0" smtClean="0"/>
              <a:t>, B. Li, and V. D. </a:t>
            </a:r>
            <a:r>
              <a:rPr lang="en-US" altLang="zh-CN" sz="1500" dirty="0" err="1" smtClean="0"/>
              <a:t>Agrawal</a:t>
            </a:r>
            <a:r>
              <a:rPr lang="en-US" altLang="zh-CN" sz="1500" dirty="0" smtClean="0"/>
              <a:t>, “</a:t>
            </a:r>
            <a:r>
              <a:rPr lang="en-US" altLang="zh-CN" sz="1500" i="1" dirty="0" smtClean="0"/>
              <a:t>Yield Analysis of a Novel Wafer Manipulation Method in 3D Stacking</a:t>
            </a:r>
            <a:r>
              <a:rPr lang="en-US" altLang="zh-CN" sz="1500" dirty="0" smtClean="0"/>
              <a:t>,” in Proc. IEEE International 3D Systems Integration Conference, 2013, pp. 1–8.</a:t>
            </a:r>
          </a:p>
          <a:p>
            <a:pPr lvl="0"/>
            <a:endParaRPr lang="zh-CN" altLang="zh-CN" sz="1500" dirty="0" smtClean="0"/>
          </a:p>
          <a:p>
            <a:pPr marL="342900" indent="-342900">
              <a:buFont typeface="+mj-lt"/>
            </a:pPr>
            <a:endParaRPr lang="en-US" altLang="zh-CN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03F9-F524-4B87-84CC-BEF60091A4A5}" type="slidenum">
              <a:rPr lang="zh-CN" altLang="en-US" smtClean="0"/>
              <a:pPr/>
              <a:t>63</a:t>
            </a:fld>
            <a:endParaRPr lang="en-US" altLang="zh-CN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81000" y="23622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03F9-F524-4B87-84CC-BEF60091A4A5}" type="slidenum">
              <a:rPr lang="zh-CN" altLang="en-US" smtClean="0"/>
              <a:pPr/>
              <a:t>7</a:t>
            </a:fld>
            <a:endParaRPr lang="en-US" altLang="zh-CN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Introduction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397000"/>
            <a:ext cx="8686800" cy="2781300"/>
          </a:xfrm>
          <a:prstGeom prst="rect">
            <a:avLst/>
          </a:prstGeom>
        </p:spPr>
        <p:txBody>
          <a:bodyPr/>
          <a:lstStyle/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ko-KR" sz="3100" kern="0" dirty="0" smtClean="0">
                <a:solidFill>
                  <a:schemeClr val="tx2"/>
                </a:solidFill>
                <a:latin typeface="+mn-lt"/>
                <a:ea typeface="굴림" charset="-127"/>
              </a:rPr>
              <a:t>RC models of defective pre-bond TSVs</a:t>
            </a:r>
            <a:endParaRPr kumimoji="0" lang="en-US" altLang="ko-KR" sz="31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굴림" charset="-127"/>
              <a:cs typeface="+mn-cs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</a:rPr>
              <a:t>                 </a:t>
            </a:r>
            <a:endParaRPr kumimoji="0" lang="en-US" altLang="ko-KR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ko-KR" sz="2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ko-KR" sz="3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charset="-127"/>
              <a:cs typeface="+mn-cs"/>
            </a:endParaRP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ko-KR" altLang="en-US" sz="3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charset="-127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1981200"/>
            <a:ext cx="8534400" cy="4572000"/>
          </a:xfrm>
          <a:prstGeom prst="rect">
            <a:avLst/>
          </a:prstGeom>
        </p:spPr>
        <p:txBody>
          <a:bodyPr/>
          <a:lstStyle/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    </a:t>
            </a:r>
            <a:r>
              <a:rPr lang="en-US" altLang="zh-CN" sz="2400" kern="0" dirty="0" smtClean="0">
                <a:latin typeface="+mn-lt"/>
                <a:ea typeface="宋体" pitchFamily="2" charset="-122"/>
              </a:rPr>
              <a:t>     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371600" y="5029200"/>
            <a:ext cx="266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chemeClr val="tx2"/>
                </a:solidFill>
              </a:rPr>
              <a:t>Resistance-defective TSV</a:t>
            </a:r>
            <a:endParaRPr lang="en-US" altLang="zh-CN" sz="1600" kern="0" dirty="0" smtClean="0">
              <a:solidFill>
                <a:schemeClr val="tx2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46789" name="Object 5"/>
          <p:cNvGraphicFramePr>
            <a:graphicFrameLocks noChangeAspect="1"/>
          </p:cNvGraphicFramePr>
          <p:nvPr/>
        </p:nvGraphicFramePr>
        <p:xfrm>
          <a:off x="1676400" y="2362200"/>
          <a:ext cx="1866900" cy="2460625"/>
        </p:xfrm>
        <a:graphic>
          <a:graphicData uri="http://schemas.openxmlformats.org/presentationml/2006/ole">
            <p:oleObj spid="_x0000_s246789" name="Visio" r:id="rId4" imgW="1864782" imgH="2458944" progId="Visio.Drawing.11">
              <p:embed/>
            </p:oleObj>
          </a:graphicData>
        </a:graphic>
      </p:graphicFrame>
      <p:sp>
        <p:nvSpPr>
          <p:cNvPr id="24679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46791" name="Object 7"/>
          <p:cNvGraphicFramePr>
            <a:graphicFrameLocks noChangeAspect="1"/>
          </p:cNvGraphicFramePr>
          <p:nvPr/>
        </p:nvGraphicFramePr>
        <p:xfrm>
          <a:off x="5219700" y="2362200"/>
          <a:ext cx="1866900" cy="2460625"/>
        </p:xfrm>
        <a:graphic>
          <a:graphicData uri="http://schemas.openxmlformats.org/presentationml/2006/ole">
            <p:oleObj spid="_x0000_s246791" name="Visio" r:id="rId5" imgW="1864782" imgH="2458944" progId="Visio.Drawing.11">
              <p:embed/>
            </p:oleObj>
          </a:graphicData>
        </a:graphic>
      </p:graphicFrame>
      <p:sp>
        <p:nvSpPr>
          <p:cNvPr id="22" name="矩形 21"/>
          <p:cNvSpPr/>
          <p:nvPr/>
        </p:nvSpPr>
        <p:spPr>
          <a:xfrm>
            <a:off x="4876800" y="5029200"/>
            <a:ext cx="266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chemeClr val="tx2"/>
                </a:solidFill>
              </a:rPr>
              <a:t>Capacitance-defective TSV</a:t>
            </a:r>
            <a:endParaRPr lang="en-US" altLang="zh-CN" sz="1600" kern="0" dirty="0" smtClean="0">
              <a:solidFill>
                <a:schemeClr val="tx2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defTabSz="992188"/>
            <a:r>
              <a:rPr lang="en-US" altLang="zh-CN" sz="1400" dirty="0" smtClean="0"/>
              <a:t>Sep 30, 2014</a:t>
            </a: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defTabSz="992188">
              <a:defRPr/>
            </a:pPr>
            <a:r>
              <a:rPr lang="en-US" altLang="zh-CN" dirty="0" err="1" smtClean="0">
                <a:latin typeface="+mn-lt"/>
              </a:rPr>
              <a:t>Bei’s</a:t>
            </a:r>
            <a:r>
              <a:rPr lang="en-US" altLang="zh-CN" dirty="0" smtClean="0">
                <a:latin typeface="+mn-lt"/>
              </a:rPr>
              <a:t> final exam</a:t>
            </a:r>
            <a:endParaRPr lang="en-US" altLang="zh-CN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Introduction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990600"/>
            <a:ext cx="8686800" cy="2781300"/>
          </a:xfrm>
          <a:prstGeom prst="rect">
            <a:avLst/>
          </a:prstGeom>
        </p:spPr>
        <p:txBody>
          <a:bodyPr/>
          <a:lstStyle/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altLang="ko-KR" sz="3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How to test TSVs before bonding?</a:t>
            </a: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</a:rPr>
              <a:t>                 </a:t>
            </a:r>
            <a:endParaRPr kumimoji="0" lang="en-US" altLang="ko-KR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ko-KR" sz="2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ko-KR" sz="3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charset="-127"/>
              <a:cs typeface="+mn-cs"/>
            </a:endParaRP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ko-KR" altLang="en-US" sz="3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charset="-127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38200" y="1651000"/>
            <a:ext cx="7467600" cy="4572000"/>
          </a:xfrm>
          <a:prstGeom prst="rect">
            <a:avLst/>
          </a:prstGeom>
        </p:spPr>
        <p:txBody>
          <a:bodyPr/>
          <a:lstStyle/>
          <a:p>
            <a:pPr marL="339725" indent="-339725" algn="just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400" kern="0" dirty="0" smtClean="0">
                <a:latin typeface="+mn-lt"/>
                <a:ea typeface="宋体" pitchFamily="2" charset="-122"/>
              </a:rPr>
              <a:t>For </a:t>
            </a:r>
            <a:r>
              <a:rPr lang="en-US" altLang="zh-CN" sz="2400" dirty="0" smtClean="0">
                <a:solidFill>
                  <a:schemeClr val="tx2"/>
                </a:solidFill>
              </a:rPr>
              <a:t>Blind TSV type 1 and Open-sleeve TSV, 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the TSVs are buried in wafer. Test</a:t>
            </a:r>
            <a:r>
              <a:rPr lang="en-US" altLang="zh-CN" sz="2400" kern="0" dirty="0" smtClean="0">
                <a:latin typeface="+mn-lt"/>
                <a:ea typeface="宋体" pitchFamily="2" charset="-122"/>
              </a:rPr>
              <a:t> requires special per-TSV DFT circuit (e.g., </a:t>
            </a:r>
            <a:r>
              <a:rPr lang="en-US" altLang="zh-CN" sz="2400" kern="0" dirty="0" smtClean="0">
                <a:solidFill>
                  <a:srgbClr val="FFFF00"/>
                </a:solidFill>
                <a:latin typeface="+mn-lt"/>
                <a:ea typeface="宋体" pitchFamily="2" charset="-122"/>
              </a:rPr>
              <a:t>BIST</a:t>
            </a:r>
            <a:r>
              <a:rPr lang="en-US" altLang="zh-CN" sz="2400" kern="0" dirty="0" smtClean="0">
                <a:latin typeface="+mn-lt"/>
                <a:ea typeface="宋体" pitchFamily="2" charset="-122"/>
              </a:rPr>
              <a:t>) to test the TSVs with only single-sided access. BIST methods have drawbacks.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339725" marR="0" lvl="0" indent="-339725" algn="just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339725" lvl="0" indent="-339725" algn="just" defTabSz="9921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For </a:t>
            </a:r>
            <a:r>
              <a:rPr lang="en-US" altLang="zh-CN" sz="2400" dirty="0" smtClean="0">
                <a:solidFill>
                  <a:schemeClr val="tx2"/>
                </a:solidFill>
              </a:rPr>
              <a:t>Blind TSV type 2, </a:t>
            </a:r>
            <a:r>
              <a:rPr lang="en-US" altLang="zh-CN" sz="2400" kern="0" dirty="0" smtClean="0">
                <a:latin typeface="+mn-lt"/>
                <a:ea typeface="宋体" pitchFamily="2" charset="-122"/>
              </a:rPr>
              <a:t>TSV tips are exposed. This requires special facilities to </a:t>
            </a:r>
            <a:r>
              <a:rPr lang="en-US" altLang="zh-CN" sz="2400" b="1" kern="0" dirty="0" smtClean="0">
                <a:solidFill>
                  <a:srgbClr val="FFFF00"/>
                </a:solidFill>
                <a:latin typeface="+mn-lt"/>
                <a:ea typeface="宋体" pitchFamily="2" charset="-122"/>
              </a:rPr>
              <a:t>probe</a:t>
            </a:r>
            <a:r>
              <a:rPr lang="en-US" altLang="zh-CN" sz="2400" kern="0" dirty="0" smtClean="0">
                <a:latin typeface="+mn-lt"/>
                <a:ea typeface="宋体" pitchFamily="2" charset="-122"/>
              </a:rPr>
              <a:t> thinned wafers (about 50 µm thick) without damaging them. However, the relatively large pitch (40 µm) of current probing technology prohibits individual TSV probing with a realistic pitch of 10 µm.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 defTabSz="992188"/>
            <a:fld id="{5DAD5F4B-C726-4FD2-976C-461170716224}" type="slidenum">
              <a:rPr lang="zh-CN" altLang="en-US"/>
              <a:pPr defTabSz="992188"/>
              <a:t>8</a:t>
            </a:fld>
            <a:endParaRPr lang="en-US" altLang="zh-CN"/>
          </a:p>
        </p:txBody>
      </p:sp>
      <p:sp>
        <p:nvSpPr>
          <p:cNvPr id="13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defTabSz="992188"/>
            <a:r>
              <a:rPr lang="en-US" altLang="zh-CN" sz="1400" dirty="0" smtClean="0"/>
              <a:t>Sep 30, 2014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defTabSz="992188">
              <a:defRPr/>
            </a:pPr>
            <a:r>
              <a:rPr lang="en-US" altLang="zh-CN" dirty="0" err="1" smtClean="0">
                <a:latin typeface="+mn-lt"/>
              </a:rPr>
              <a:t>Bei’s</a:t>
            </a:r>
            <a:r>
              <a:rPr lang="en-US" altLang="zh-CN" dirty="0" smtClean="0">
                <a:latin typeface="+mn-lt"/>
              </a:rPr>
              <a:t> final exam</a:t>
            </a:r>
            <a:endParaRPr lang="en-US" altLang="zh-CN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03F9-F524-4B87-84CC-BEF60091A4A5}" type="slidenum">
              <a:rPr lang="zh-CN" altLang="en-US" smtClean="0"/>
              <a:pPr/>
              <a:t>9</a:t>
            </a:fld>
            <a:endParaRPr lang="en-US" altLang="zh-CN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A novel TSV probing</a:t>
            </a:r>
            <a:r>
              <a:rPr kumimoji="0" lang="en-US" altLang="zh-CN" sz="34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j-cs"/>
              </a:rPr>
              <a:t> method</a:t>
            </a:r>
            <a:endParaRPr kumimoji="0" lang="en-US" altLang="zh-CN" sz="3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宋体" pitchFamily="2" charset="-122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838200"/>
            <a:ext cx="8686800" cy="2781300"/>
          </a:xfrm>
          <a:prstGeom prst="rect">
            <a:avLst/>
          </a:prstGeom>
        </p:spPr>
        <p:txBody>
          <a:bodyPr/>
          <a:lstStyle/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ko-KR" sz="3100" kern="0" dirty="0" smtClean="0">
                <a:solidFill>
                  <a:schemeClr val="tx2"/>
                </a:solidFill>
                <a:latin typeface="+mn-lt"/>
                <a:ea typeface="굴림" charset="-127"/>
              </a:rPr>
              <a:t>Illustration of pre-bond TSV probing on the </a:t>
            </a: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altLang="ko-KR" sz="3100" kern="0" dirty="0" smtClean="0">
                <a:solidFill>
                  <a:schemeClr val="tx2"/>
                </a:solidFill>
                <a:latin typeface="+mn-lt"/>
                <a:ea typeface="굴림" charset="-127"/>
              </a:rPr>
              <a:t>   back side of wafer.</a:t>
            </a:r>
            <a:endParaRPr kumimoji="0" lang="en-US" altLang="ko-KR" sz="31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굴림" charset="-127"/>
              <a:cs typeface="+mn-cs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</a:rPr>
              <a:t>                 </a:t>
            </a:r>
            <a:endParaRPr kumimoji="0" lang="en-US" altLang="ko-KR" sz="2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733425" marR="0" lvl="1" indent="-28257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ko-KR" sz="2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굴림" charset="-127"/>
            </a:endParaRP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ko-KR" sz="3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charset="-127"/>
              <a:cs typeface="+mn-cs"/>
            </a:endParaRPr>
          </a:p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ko-KR" altLang="en-US" sz="3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charset="-127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1981200"/>
            <a:ext cx="8534400" cy="4572000"/>
          </a:xfrm>
          <a:prstGeom prst="rect">
            <a:avLst/>
          </a:prstGeom>
        </p:spPr>
        <p:txBody>
          <a:bodyPr/>
          <a:lstStyle/>
          <a:p>
            <a:pPr marL="339725" marR="0" lvl="0" indent="-339725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    </a:t>
            </a:r>
            <a:r>
              <a:rPr lang="en-US" altLang="zh-CN" sz="2400" kern="0" dirty="0" smtClean="0">
                <a:latin typeface="+mn-lt"/>
                <a:ea typeface="宋体" pitchFamily="2" charset="-122"/>
              </a:rPr>
              <a:t>     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679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29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5293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002551"/>
            <a:ext cx="6267450" cy="455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xing_Thesis_Defense">
  <a:themeElements>
    <a:clrScheme name="1_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33"/>
      </a:hlink>
      <a:folHlink>
        <a:srgbClr val="969696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Lixing_Thesis_Defense</Template>
  <TotalTime>3821</TotalTime>
  <Words>4332</Words>
  <Application>Microsoft Office PowerPoint</Application>
  <PresentationFormat>全屏显示(4:3)</PresentationFormat>
  <Paragraphs>684</Paragraphs>
  <Slides>63</Slides>
  <Notes>24</Notes>
  <HiddenSlides>0</HiddenSlides>
  <MMClips>0</MMClips>
  <ScaleCrop>false</ScaleCrop>
  <HeadingPairs>
    <vt:vector size="8" baseType="variant">
      <vt:variant>
        <vt:lpstr>主题</vt:lpstr>
      </vt:variant>
      <vt:variant>
        <vt:i4>1</vt:i4>
      </vt:variant>
      <vt:variant>
        <vt:lpstr>链接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63</vt:i4>
      </vt:variant>
    </vt:vector>
  </HeadingPairs>
  <TitlesOfParts>
    <vt:vector size="68" baseType="lpstr">
      <vt:lpstr>Lixing_Thesis_Defense</vt:lpstr>
      <vt:lpstr>C:\Users\Bei Zhang\Desktop\General exam\figs\W2W_illustration.vsd\Drawing\~页-1\Sheet.28</vt:lpstr>
      <vt:lpstr>C:\Users\Bei Zhang\Desktop\General exam\figs\W2W_illustration.vsd\Drawing\~页-1\Sheet.28</vt:lpstr>
      <vt:lpstr>Visio</vt:lpstr>
      <vt:lpstr>Equation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  <vt:lpstr>幻灯片 58</vt:lpstr>
      <vt:lpstr>幻灯片 59</vt:lpstr>
      <vt:lpstr>幻灯片 60</vt:lpstr>
      <vt:lpstr>幻灯片 61</vt:lpstr>
      <vt:lpstr>幻灯片 62</vt:lpstr>
      <vt:lpstr>幻灯片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Chidambaram</dc:creator>
  <cp:lastModifiedBy>Bei Zhang</cp:lastModifiedBy>
  <cp:revision>427</cp:revision>
  <cp:lastPrinted>1601-01-01T00:00:00Z</cp:lastPrinted>
  <dcterms:created xsi:type="dcterms:W3CDTF">2013-03-25T22:25:02Z</dcterms:created>
  <dcterms:modified xsi:type="dcterms:W3CDTF">2014-09-22T17:41:21Z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